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2"/>
    <p:sldMasterId id="2147483689" r:id="rId3"/>
    <p:sldMasterId id="2147483672" r:id="rId4"/>
  </p:sldMasterIdLst>
  <p:notesMasterIdLst>
    <p:notesMasterId r:id="rId17"/>
  </p:notesMasterIdLst>
  <p:handoutMasterIdLst>
    <p:handoutMasterId r:id="rId18"/>
  </p:handoutMasterIdLst>
  <p:sldIdLst>
    <p:sldId id="447" r:id="rId5"/>
    <p:sldId id="454" r:id="rId6"/>
    <p:sldId id="487" r:id="rId7"/>
    <p:sldId id="501" r:id="rId8"/>
    <p:sldId id="500" r:id="rId9"/>
    <p:sldId id="506" r:id="rId10"/>
    <p:sldId id="455" r:id="rId11"/>
    <p:sldId id="488" r:id="rId12"/>
    <p:sldId id="490" r:id="rId13"/>
    <p:sldId id="502" r:id="rId14"/>
    <p:sldId id="503" r:id="rId15"/>
    <p:sldId id="489" r:id="rId16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5">
          <p15:clr>
            <a:srgbClr val="A4A3A4"/>
          </p15:clr>
        </p15:guide>
        <p15:guide id="2" pos="381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0">
          <p15:clr>
            <a:srgbClr val="A4A3A4"/>
          </p15:clr>
        </p15:guide>
        <p15:guide id="2" pos="214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1E09"/>
    <a:srgbClr val="FF0000"/>
    <a:srgbClr val="0000CC"/>
    <a:srgbClr val="FF5050"/>
    <a:srgbClr val="000000"/>
    <a:srgbClr val="0066FF"/>
    <a:srgbClr val="FC5D04"/>
    <a:srgbClr val="292929"/>
    <a:srgbClr val="2934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989" autoAdjust="0"/>
  </p:normalViewPr>
  <p:slideViewPr>
    <p:cSldViewPr>
      <p:cViewPr varScale="1">
        <p:scale>
          <a:sx n="81" d="100"/>
          <a:sy n="81" d="100"/>
        </p:scale>
        <p:origin x="725" y="58"/>
      </p:cViewPr>
      <p:guideLst>
        <p:guide orient="horz" pos="2175"/>
        <p:guide pos="381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2186"/>
    </p:cViewPr>
  </p:sorterViewPr>
  <p:notesViewPr>
    <p:cSldViewPr>
      <p:cViewPr varScale="1">
        <p:scale>
          <a:sx n="51" d="100"/>
          <a:sy n="51" d="100"/>
        </p:scale>
        <p:origin x="-2124" y="-90"/>
      </p:cViewPr>
      <p:guideLst>
        <p:guide orient="horz" pos="2900"/>
        <p:guide pos="214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4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 sz="1200" b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0" hangingPunct="0">
              <a:defRPr sz="1200" b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633188E6-ACED-4FAB-896E-D77F63690D35}" type="datetimeFigureOut">
              <a:rPr lang="zh-CN" altLang="en-US"/>
              <a:t>2022/4/3</a:t>
            </a:fld>
            <a:endParaRPr lang="en-US" altLang="zh-CN"/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0" hangingPunct="0">
              <a:defRPr sz="1200" b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 b="0"/>
            </a:lvl1pPr>
          </a:lstStyle>
          <a:p>
            <a:fld id="{FC34286A-3669-46F7-89E3-4932C782FFD0}" type="slidenum">
              <a:rPr lang="zh-CN" altLang="en-US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156006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1B866D-3BFF-45CB-B171-D7F369C4974A}" type="datetimeFigureOut">
              <a:rPr lang="zh-CN" altLang="en-US" smtClean="0"/>
              <a:t>2022/4/3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DF03E9-1770-4304-A14B-2054A969F6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2688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951184"/>
            <a:ext cx="11829027" cy="405788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776520" y="0"/>
            <a:ext cx="1415479" cy="365546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439" t="401" r="18439" b="38626"/>
          <a:stretch>
            <a:fillRect/>
          </a:stretch>
        </p:blipFill>
        <p:spPr bwMode="auto">
          <a:xfrm>
            <a:off x="5303838" y="3398838"/>
            <a:ext cx="702945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8A0830-9C2E-4844-85C2-B9CE3BC40A84}" type="datetimeFigureOut">
              <a:rPr lang="zh-CN" altLang="en-US"/>
              <a:t>2022/4/3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FC5ABA-8317-4350-92FB-EDD085A2E11E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980728"/>
            <a:ext cx="10972800" cy="5145435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EB2B3D-1A15-46BA-B8A8-104F1BD38F5B}" type="datetimeFigureOut">
              <a:rPr lang="zh-CN" altLang="en-US"/>
              <a:t>2022/4/3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15D801-5008-425C-901D-EF59B7A4709D}" type="slidenum">
              <a:rPr lang="zh-CN" altLang="en-US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11374218" y="692238"/>
            <a:ext cx="194390" cy="145815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62" tIns="48381" rIns="96762" bIns="48381" rtlCol="0" anchor="ctr"/>
          <a:lstStyle/>
          <a:p>
            <a:pPr algn="ctr"/>
            <a:endParaRPr lang="zh-CN" altLang="en-US" sz="15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11129501" y="692238"/>
            <a:ext cx="194390" cy="145815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62" tIns="48381" rIns="96762" bIns="48381" rtlCol="0" anchor="ctr"/>
          <a:lstStyle/>
          <a:p>
            <a:pPr algn="ctr"/>
            <a:endParaRPr lang="zh-CN" altLang="en-US" sz="15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10875560" y="692238"/>
            <a:ext cx="194390" cy="145815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62" tIns="48381" rIns="96762" bIns="48381" rtlCol="0" anchor="ctr"/>
          <a:lstStyle/>
          <a:p>
            <a:pPr algn="ctr"/>
            <a:endParaRPr lang="zh-CN" altLang="en-US" sz="15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10630577" y="692238"/>
            <a:ext cx="194390" cy="145815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62" tIns="48381" rIns="96762" bIns="48381" rtlCol="0" anchor="ctr"/>
          <a:lstStyle/>
          <a:p>
            <a:pPr algn="ctr"/>
            <a:endParaRPr lang="zh-CN" altLang="en-US" sz="15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10374400" y="692238"/>
            <a:ext cx="194390" cy="145815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62" tIns="48381" rIns="96762" bIns="48381" rtlCol="0" anchor="ctr"/>
          <a:lstStyle/>
          <a:p>
            <a:pPr algn="ctr"/>
            <a:endParaRPr lang="zh-CN" altLang="en-US" sz="15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直接连接符 11"/>
          <p:cNvCxnSpPr/>
          <p:nvPr userDrawn="1"/>
        </p:nvCxnSpPr>
        <p:spPr bwMode="auto">
          <a:xfrm>
            <a:off x="-12000" y="764704"/>
            <a:ext cx="1220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TextBox 12"/>
          <p:cNvSpPr txBox="1"/>
          <p:nvPr userDrawn="1"/>
        </p:nvSpPr>
        <p:spPr>
          <a:xfrm>
            <a:off x="10219183" y="217668"/>
            <a:ext cx="15071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0070C0"/>
                </a:solidFill>
                <a:latin typeface="+mn-ea"/>
                <a:ea typeface="+mn-ea"/>
              </a:rPr>
              <a:t> 管理会计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134318-5EF7-4A0F-A61E-71ACF53AD563}" type="datetimeFigureOut">
              <a:rPr lang="zh-CN" altLang="en-US"/>
              <a:t>2022/4/3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F8F52E-0B5D-4A21-A958-BE537684E8B2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248295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951184"/>
            <a:ext cx="11829027" cy="405788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776520" y="0"/>
            <a:ext cx="1415479" cy="365546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439" t="401" r="18439" b="38626"/>
          <a:stretch>
            <a:fillRect/>
          </a:stretch>
        </p:blipFill>
        <p:spPr bwMode="auto">
          <a:xfrm>
            <a:off x="5303838" y="3398838"/>
            <a:ext cx="702945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标题 3"/>
          <p:cNvSpPr txBox="1"/>
          <p:nvPr userDrawn="1"/>
        </p:nvSpPr>
        <p:spPr bwMode="auto">
          <a:xfrm>
            <a:off x="192088" y="214313"/>
            <a:ext cx="6840537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3000">
                <a:solidFill>
                  <a:srgbClr val="558E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en-US" altLang="zh-CN" sz="3000">
                <a:solidFill>
                  <a:srgbClr val="558E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3000">
                <a:solidFill>
                  <a:srgbClr val="558E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章      和            的结构分析与应用</a:t>
            </a:r>
            <a:r>
              <a:rPr lang="zh-CN" altLang="en-US" sz="4400" b="0">
                <a:solidFill>
                  <a:srgbClr val="558E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  <p:sp>
        <p:nvSpPr>
          <p:cNvPr id="6" name="矩形 5"/>
          <p:cNvSpPr>
            <a:spLocks noChangeArrowheads="1"/>
          </p:cNvSpPr>
          <p:nvPr userDrawn="1"/>
        </p:nvSpPr>
        <p:spPr bwMode="auto">
          <a:xfrm>
            <a:off x="1239838" y="214313"/>
            <a:ext cx="74930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4400">
                <a:solidFill>
                  <a:srgbClr val="00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栈</a:t>
            </a:r>
          </a:p>
        </p:txBody>
      </p:sp>
      <p:sp>
        <p:nvSpPr>
          <p:cNvPr id="7" name="矩形 6"/>
          <p:cNvSpPr>
            <a:spLocks noChangeArrowheads="1"/>
          </p:cNvSpPr>
          <p:nvPr userDrawn="1"/>
        </p:nvSpPr>
        <p:spPr bwMode="auto">
          <a:xfrm>
            <a:off x="2408238" y="214313"/>
            <a:ext cx="13144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4400">
                <a:solidFill>
                  <a:srgbClr val="00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队列</a:t>
            </a:r>
          </a:p>
        </p:txBody>
      </p:sp>
      <p:sp>
        <p:nvSpPr>
          <p:cNvPr id="8" name="矩形 7"/>
          <p:cNvSpPr/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64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9" name="Line 10"/>
          <p:cNvSpPr>
            <a:spLocks noChangeShapeType="1"/>
          </p:cNvSpPr>
          <p:nvPr userDrawn="1"/>
        </p:nvSpPr>
        <p:spPr bwMode="auto">
          <a:xfrm>
            <a:off x="1847850" y="1989138"/>
            <a:ext cx="8496300" cy="0"/>
          </a:xfrm>
          <a:prstGeom prst="line">
            <a:avLst/>
          </a:prstGeom>
          <a:noFill/>
          <a:ln w="9525">
            <a:solidFill>
              <a:srgbClr val="969696"/>
            </a:solidFill>
            <a:prstDash val="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2325" y="-25400"/>
            <a:ext cx="5089525" cy="690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 userDrawn="1"/>
        </p:nvSpPr>
        <p:spPr bwMode="auto">
          <a:xfrm>
            <a:off x="7181850" y="0"/>
            <a:ext cx="501015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64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zh-CN" altLang="en-US"/>
          </a:p>
        </p:txBody>
      </p:sp>
      <p:cxnSp>
        <p:nvCxnSpPr>
          <p:cNvPr id="4" name="直接连接符 3"/>
          <p:cNvCxnSpPr/>
          <p:nvPr userDrawn="1"/>
        </p:nvCxnSpPr>
        <p:spPr bwMode="auto">
          <a:xfrm>
            <a:off x="7175500" y="0"/>
            <a:ext cx="0" cy="68580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/>
        </p:nvCxnSpPr>
        <p:spPr bwMode="auto">
          <a:xfrm>
            <a:off x="1393825" y="1989138"/>
            <a:ext cx="5807075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 userDrawn="1"/>
        </p:nvCxnSpPr>
        <p:spPr bwMode="auto">
          <a:xfrm>
            <a:off x="2809875" y="3365500"/>
            <a:ext cx="4368800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 bwMode="auto">
          <a:xfrm>
            <a:off x="2809875" y="4797425"/>
            <a:ext cx="4391025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2325" y="-25400"/>
            <a:ext cx="5089525" cy="690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 userDrawn="1"/>
        </p:nvSpPr>
        <p:spPr bwMode="auto">
          <a:xfrm>
            <a:off x="7181850" y="0"/>
            <a:ext cx="501015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64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zh-CN" altLang="en-US"/>
          </a:p>
        </p:txBody>
      </p:sp>
      <p:cxnSp>
        <p:nvCxnSpPr>
          <p:cNvPr id="4" name="直接连接符 3"/>
          <p:cNvCxnSpPr/>
          <p:nvPr userDrawn="1"/>
        </p:nvCxnSpPr>
        <p:spPr bwMode="auto">
          <a:xfrm>
            <a:off x="7175500" y="0"/>
            <a:ext cx="0" cy="68580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/>
        </p:nvCxnSpPr>
        <p:spPr bwMode="auto">
          <a:xfrm>
            <a:off x="2809875" y="1989138"/>
            <a:ext cx="4391025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 userDrawn="1"/>
        </p:nvCxnSpPr>
        <p:spPr bwMode="auto">
          <a:xfrm>
            <a:off x="1271588" y="3365500"/>
            <a:ext cx="5907087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 bwMode="auto">
          <a:xfrm>
            <a:off x="2809875" y="4797425"/>
            <a:ext cx="4391025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2325" y="-25400"/>
            <a:ext cx="5089525" cy="690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 userDrawn="1"/>
        </p:nvSpPr>
        <p:spPr bwMode="auto">
          <a:xfrm>
            <a:off x="7181850" y="0"/>
            <a:ext cx="501015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64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zh-CN" altLang="en-US"/>
          </a:p>
        </p:txBody>
      </p:sp>
      <p:cxnSp>
        <p:nvCxnSpPr>
          <p:cNvPr id="4" name="直接连接符 3"/>
          <p:cNvCxnSpPr/>
          <p:nvPr userDrawn="1"/>
        </p:nvCxnSpPr>
        <p:spPr bwMode="auto">
          <a:xfrm>
            <a:off x="7175500" y="0"/>
            <a:ext cx="0" cy="68580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/>
        </p:nvCxnSpPr>
        <p:spPr bwMode="auto">
          <a:xfrm>
            <a:off x="2809875" y="1989138"/>
            <a:ext cx="4391025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 userDrawn="1"/>
        </p:nvCxnSpPr>
        <p:spPr bwMode="auto">
          <a:xfrm>
            <a:off x="2809875" y="3365500"/>
            <a:ext cx="4368800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 bwMode="auto">
          <a:xfrm>
            <a:off x="1271588" y="4797425"/>
            <a:ext cx="5929312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 bwMode="auto">
          <a:xfrm>
            <a:off x="7248525" y="-26988"/>
            <a:ext cx="5010150" cy="6884988"/>
          </a:xfrm>
          <a:prstGeom prst="rect">
            <a:avLst/>
          </a:prstGeom>
          <a:solidFill>
            <a:schemeClr val="bg1">
              <a:lumMod val="75000"/>
              <a:alpha val="64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3" name="任意多边形 2"/>
          <p:cNvSpPr/>
          <p:nvPr userDrawn="1"/>
        </p:nvSpPr>
        <p:spPr bwMode="auto">
          <a:xfrm>
            <a:off x="7248525" y="903288"/>
            <a:ext cx="4943475" cy="4143375"/>
          </a:xfrm>
          <a:custGeom>
            <a:avLst/>
            <a:gdLst>
              <a:gd name="T0" fmla="*/ 0 w 4940135"/>
              <a:gd name="T1" fmla="*/ 11866 h 4144488"/>
              <a:gd name="T2" fmla="*/ 1274202 w 4940135"/>
              <a:gd name="T3" fmla="*/ 4141150 h 4144488"/>
              <a:gd name="T4" fmla="*/ 4953907 w 4940135"/>
              <a:gd name="T5" fmla="*/ 2622332 h 4144488"/>
              <a:gd name="T6" fmla="*/ 4036958 w 4940135"/>
              <a:gd name="T7" fmla="*/ 0 h 4144488"/>
              <a:gd name="T8" fmla="*/ 0 w 4940135"/>
              <a:gd name="T9" fmla="*/ 11866 h 414448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940135" h="4144488">
                <a:moveTo>
                  <a:pt x="0" y="11875"/>
                </a:moveTo>
                <a:lnTo>
                  <a:pt x="1270660" y="4144488"/>
                </a:lnTo>
                <a:lnTo>
                  <a:pt x="4940135" y="2624446"/>
                </a:lnTo>
                <a:lnTo>
                  <a:pt x="4025735" y="0"/>
                </a:lnTo>
                <a:lnTo>
                  <a:pt x="0" y="11875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" name="任意多边形 3"/>
          <p:cNvSpPr/>
          <p:nvPr userDrawn="1"/>
        </p:nvSpPr>
        <p:spPr bwMode="auto">
          <a:xfrm>
            <a:off x="11542713" y="-23813"/>
            <a:ext cx="665162" cy="3527426"/>
          </a:xfrm>
          <a:custGeom>
            <a:avLst/>
            <a:gdLst>
              <a:gd name="T0" fmla="*/ 0 w 665018"/>
              <a:gd name="T1" fmla="*/ 0 h 3526972"/>
              <a:gd name="T2" fmla="*/ 665450 w 665018"/>
              <a:gd name="T3" fmla="*/ 0 h 3526972"/>
              <a:gd name="T4" fmla="*/ 653565 w 665018"/>
              <a:gd name="T5" fmla="*/ 3528334 h 3526972"/>
              <a:gd name="T6" fmla="*/ 0 w 665018"/>
              <a:gd name="T7" fmla="*/ 0 h 352697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65018" h="3526972">
                <a:moveTo>
                  <a:pt x="0" y="0"/>
                </a:moveTo>
                <a:lnTo>
                  <a:pt x="665018" y="0"/>
                </a:lnTo>
                <a:cubicBezTo>
                  <a:pt x="661059" y="1175657"/>
                  <a:pt x="657101" y="2351315"/>
                  <a:pt x="653142" y="3526972"/>
                </a:cubicBez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" name="任意多边形 4"/>
          <p:cNvSpPr/>
          <p:nvPr userDrawn="1"/>
        </p:nvSpPr>
        <p:spPr bwMode="auto">
          <a:xfrm>
            <a:off x="9867900" y="3538538"/>
            <a:ext cx="2351088" cy="3408362"/>
          </a:xfrm>
          <a:custGeom>
            <a:avLst/>
            <a:gdLst>
              <a:gd name="T0" fmla="*/ 2350636 w 2351314"/>
              <a:gd name="T1" fmla="*/ 0 h 3408218"/>
              <a:gd name="T2" fmla="*/ 1377141 w 2351314"/>
              <a:gd name="T3" fmla="*/ 3408650 h 3408218"/>
              <a:gd name="T4" fmla="*/ 130589 w 2351314"/>
              <a:gd name="T5" fmla="*/ 3349265 h 3408218"/>
              <a:gd name="T6" fmla="*/ 0 w 2351314"/>
              <a:gd name="T7" fmla="*/ 3004838 h 3408218"/>
              <a:gd name="T8" fmla="*/ 2350636 w 2351314"/>
              <a:gd name="T9" fmla="*/ 0 h 34082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351314" h="3408218">
                <a:moveTo>
                  <a:pt x="2351314" y="0"/>
                </a:moveTo>
                <a:lnTo>
                  <a:pt x="1377537" y="3408218"/>
                </a:lnTo>
                <a:lnTo>
                  <a:pt x="130628" y="3348841"/>
                </a:lnTo>
                <a:lnTo>
                  <a:pt x="0" y="3004457"/>
                </a:lnTo>
                <a:lnTo>
                  <a:pt x="2351314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951184"/>
            <a:ext cx="11829027" cy="405788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776520" y="0"/>
            <a:ext cx="1415479" cy="365546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439" t="401" r="18439" b="38626"/>
          <a:stretch>
            <a:fillRect/>
          </a:stretch>
        </p:blipFill>
        <p:spPr bwMode="auto">
          <a:xfrm>
            <a:off x="5303838" y="3398838"/>
            <a:ext cx="702945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288"/>
            <a:ext cx="12192000" cy="687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C7A3333-C060-47CF-9D36-2CFB8EC77F88}" type="datetimeFigureOut">
              <a:rPr lang="zh-CN" altLang="en-US"/>
              <a:t>2022/4/3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EAC8D966-5225-42BE-92A7-9F90258D87E0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90" r:id="rId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15156-E74B-45BF-8FC9-143975F80238}" type="datetimeFigureOut">
              <a:rPr lang="zh-CN" altLang="en-US" smtClean="0"/>
              <a:t>2022/4/3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9C17ED-0432-49A9-8B5B-72B25840868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0497835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823200" y="6461126"/>
            <a:ext cx="38608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latin typeface="+mj-lt"/>
                <a:ea typeface="+mn-ea"/>
              </a:defRPr>
            </a:lvl1pPr>
          </a:lstStyle>
          <a:p>
            <a:pPr eaLnBrk="1" hangingPunct="1">
              <a:defRPr/>
            </a:pPr>
            <a:r>
              <a:rPr lang="en-US" altLang="zh-CN">
                <a:solidFill>
                  <a:srgbClr val="163794"/>
                </a:solidFill>
              </a:rPr>
              <a:t>Company Logo</a:t>
            </a:r>
          </a:p>
        </p:txBody>
      </p:sp>
      <p:sp>
        <p:nvSpPr>
          <p:cNvPr id="11469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673600" y="6461126"/>
            <a:ext cx="28448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200" b="0">
                <a:latin typeface="+mj-lt"/>
                <a:ea typeface="+mn-ea"/>
              </a:defRPr>
            </a:lvl1pPr>
          </a:lstStyle>
          <a:p>
            <a:pPr eaLnBrk="1" hangingPunct="1">
              <a:defRPr/>
            </a:pPr>
            <a:fld id="{90FE522A-ED29-4A89-9F16-E7938CF0FEB4}" type="slidenum">
              <a:rPr lang="zh-CN" altLang="en-US">
                <a:solidFill>
                  <a:srgbClr val="163794"/>
                </a:solidFill>
              </a:rPr>
              <a:t>‹#›</a:t>
            </a:fld>
            <a:endParaRPr lang="en-US" altLang="zh-CN">
              <a:solidFill>
                <a:srgbClr val="163794"/>
              </a:solidFill>
            </a:endParaRPr>
          </a:p>
        </p:txBody>
      </p:sp>
      <p:sp>
        <p:nvSpPr>
          <p:cNvPr id="1028" name="Rectangle 10"/>
          <p:cNvSpPr>
            <a:spLocks noChangeArrowheads="1"/>
          </p:cNvSpPr>
          <p:nvPr userDrawn="1"/>
        </p:nvSpPr>
        <p:spPr bwMode="gray">
          <a:xfrm>
            <a:off x="0" y="6477000"/>
            <a:ext cx="12192000" cy="381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9pPr>
          </a:lstStyle>
          <a:p>
            <a:pPr algn="ctr" eaLnBrk="1" hangingPunct="1">
              <a:defRPr/>
            </a:pPr>
            <a:endParaRPr lang="zh-CN" altLang="en-US" sz="1800" b="0">
              <a:solidFill>
                <a:srgbClr val="163794"/>
              </a:solidFill>
              <a:ea typeface="宋体" panose="02010600030101010101" pitchFamily="2" charset="-122"/>
            </a:endParaRPr>
          </a:p>
        </p:txBody>
      </p:sp>
      <p:sp>
        <p:nvSpPr>
          <p:cNvPr id="1029" name="Text Box 11"/>
          <p:cNvSpPr txBox="1">
            <a:spLocks noChangeArrowheads="1"/>
          </p:cNvSpPr>
          <p:nvPr userDrawn="1"/>
        </p:nvSpPr>
        <p:spPr bwMode="auto">
          <a:xfrm>
            <a:off x="0" y="6491288"/>
            <a:ext cx="262129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1800" b="0">
                <a:solidFill>
                  <a:srgbClr val="163794"/>
                </a:solidFill>
                <a:ea typeface="宋体" panose="02010600030101010101" pitchFamily="2" charset="-122"/>
              </a:rPr>
              <a:t>www.weihaicollege.com</a:t>
            </a:r>
          </a:p>
        </p:txBody>
      </p:sp>
      <p:sp>
        <p:nvSpPr>
          <p:cNvPr id="1030" name="Text Box 12"/>
          <p:cNvSpPr txBox="1">
            <a:spLocks noChangeArrowheads="1"/>
          </p:cNvSpPr>
          <p:nvPr userDrawn="1"/>
        </p:nvSpPr>
        <p:spPr bwMode="auto">
          <a:xfrm>
            <a:off x="4176184" y="6432550"/>
            <a:ext cx="20313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>
                <a:solidFill>
                  <a:srgbClr val="990000"/>
                </a:solidFill>
                <a:latin typeface="华文新魏" pitchFamily="2" charset="-122"/>
              </a:rPr>
              <a:t>分析检验技术</a:t>
            </a:r>
          </a:p>
        </p:txBody>
      </p:sp>
      <p:sp>
        <p:nvSpPr>
          <p:cNvPr id="1031" name="Text Box 13"/>
          <p:cNvSpPr txBox="1">
            <a:spLocks noChangeArrowheads="1"/>
          </p:cNvSpPr>
          <p:nvPr userDrawn="1"/>
        </p:nvSpPr>
        <p:spPr bwMode="auto">
          <a:xfrm>
            <a:off x="7440084" y="6477001"/>
            <a:ext cx="341632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800" b="0">
                <a:solidFill>
                  <a:srgbClr val="163794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威海职业学院生物与化学工程系</a:t>
            </a:r>
          </a:p>
        </p:txBody>
      </p:sp>
      <p:sp>
        <p:nvSpPr>
          <p:cNvPr id="114724" name="AutoShape 36"/>
          <p:cNvSpPr>
            <a:spLocks noChangeArrowheads="1"/>
          </p:cNvSpPr>
          <p:nvPr userDrawn="1"/>
        </p:nvSpPr>
        <p:spPr bwMode="auto">
          <a:xfrm>
            <a:off x="0" y="1"/>
            <a:ext cx="12192000" cy="83661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zh-CN" altLang="en-US" b="0">
              <a:solidFill>
                <a:srgbClr val="163794"/>
              </a:solidFill>
              <a:ea typeface="宋体" panose="02010600030101010101" pitchFamily="2" charset="-122"/>
            </a:endParaRPr>
          </a:p>
        </p:txBody>
      </p:sp>
      <p:pic>
        <p:nvPicPr>
          <p:cNvPr id="1033" name="Picture 15" descr="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699684" cy="127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WordArt 40"/>
          <p:cNvSpPr>
            <a:spLocks noChangeArrowheads="1" noChangeShapeType="1" noTextEdit="1"/>
          </p:cNvSpPr>
          <p:nvPr userDrawn="1"/>
        </p:nvSpPr>
        <p:spPr bwMode="auto">
          <a:xfrm>
            <a:off x="2832100" y="188914"/>
            <a:ext cx="7315200" cy="4857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1" hangingPunct="1"/>
            <a:r>
              <a:rPr lang="zh-CN" altLang="en-US" sz="3600" kern="10" spc="720">
                <a:gradFill rotWithShape="1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华文行楷"/>
                <a:ea typeface="华文行楷"/>
              </a:rPr>
              <a:t>校污水处理厂水质指标检测</a:t>
            </a:r>
          </a:p>
        </p:txBody>
      </p:sp>
      <p:sp>
        <p:nvSpPr>
          <p:cNvPr id="1035" name="Text Box 46"/>
          <p:cNvSpPr txBox="1">
            <a:spLocks noChangeArrowheads="1"/>
          </p:cNvSpPr>
          <p:nvPr userDrawn="1"/>
        </p:nvSpPr>
        <p:spPr bwMode="auto">
          <a:xfrm>
            <a:off x="3407834" y="765175"/>
            <a:ext cx="420980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>
                <a:solidFill>
                  <a:srgbClr val="99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任务</a:t>
            </a:r>
            <a:r>
              <a:rPr lang="en-US" altLang="zh-CN" sz="2400">
                <a:solidFill>
                  <a:srgbClr val="99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   </a:t>
            </a:r>
            <a:r>
              <a:rPr lang="zh-CN" altLang="en-US" sz="2400">
                <a:solidFill>
                  <a:srgbClr val="99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处理水总硬度的测定</a:t>
            </a:r>
          </a:p>
        </p:txBody>
      </p:sp>
      <p:sp>
        <p:nvSpPr>
          <p:cNvPr id="114735" name="AutoShape 47"/>
          <p:cNvSpPr>
            <a:spLocks noChangeArrowheads="1"/>
          </p:cNvSpPr>
          <p:nvPr userDrawn="1"/>
        </p:nvSpPr>
        <p:spPr bwMode="gray">
          <a:xfrm>
            <a:off x="0" y="6237288"/>
            <a:ext cx="12192000" cy="290512"/>
          </a:xfrm>
          <a:prstGeom prst="can">
            <a:avLst>
              <a:gd name="adj" fmla="val 32032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 sz="2800">
              <a:solidFill>
                <a:srgbClr val="163794"/>
              </a:solidFill>
              <a:ea typeface="华文新魏" pitchFamily="2" charset="-122"/>
            </a:endParaRPr>
          </a:p>
        </p:txBody>
      </p:sp>
      <p:sp>
        <p:nvSpPr>
          <p:cNvPr id="1037" name="AutoShape 48"/>
          <p:cNvSpPr>
            <a:spLocks noChangeArrowheads="1"/>
          </p:cNvSpPr>
          <p:nvPr userDrawn="1"/>
        </p:nvSpPr>
        <p:spPr bwMode="auto">
          <a:xfrm>
            <a:off x="0" y="1196975"/>
            <a:ext cx="12192000" cy="5040313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tx2"/>
                    </a:gs>
                    <a:gs pos="100000">
                      <a:srgbClr val="838383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9pPr>
          </a:lstStyle>
          <a:p>
            <a:pPr algn="ctr">
              <a:defRPr/>
            </a:pPr>
            <a:endParaRPr lang="zh-CN" altLang="en-US" sz="1800" b="0">
              <a:solidFill>
                <a:srgbClr val="163794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4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7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.wmf"/><Relationship Id="rId11" Type="http://schemas.openxmlformats.org/officeDocument/2006/relationships/image" Target="../media/image9.png"/><Relationship Id="rId5" Type="http://schemas.openxmlformats.org/officeDocument/2006/relationships/oleObject" Target="../embeddings/oleObject4.bin"/><Relationship Id="rId10" Type="http://schemas.openxmlformats.org/officeDocument/2006/relationships/image" Target="../media/image13.wmf"/><Relationship Id="rId4" Type="http://schemas.openxmlformats.org/officeDocument/2006/relationships/image" Target="../media/image10.wmf"/><Relationship Id="rId9" Type="http://schemas.openxmlformats.org/officeDocument/2006/relationships/oleObject" Target="../embeddings/oleObject6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14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91344" y="92845"/>
            <a:ext cx="4392488" cy="621664"/>
            <a:chOff x="1271464" y="2420888"/>
            <a:chExt cx="4392488" cy="621664"/>
          </a:xfrm>
        </p:grpSpPr>
        <p:sp>
          <p:nvSpPr>
            <p:cNvPr id="5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410743" y="2457777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步骤二  分解混合成本</a:t>
              </a:r>
            </a:p>
          </p:txBody>
        </p:sp>
      </p:grpSp>
      <p:grpSp>
        <p:nvGrpSpPr>
          <p:cNvPr id="13" name="Group 3"/>
          <p:cNvGrpSpPr>
            <a:grpSpLocks/>
          </p:cNvGrpSpPr>
          <p:nvPr/>
        </p:nvGrpSpPr>
        <p:grpSpPr bwMode="auto">
          <a:xfrm>
            <a:off x="4705400" y="1628800"/>
            <a:ext cx="2362200" cy="2438400"/>
            <a:chOff x="4071" y="1584"/>
            <a:chExt cx="1092" cy="1097"/>
          </a:xfrm>
        </p:grpSpPr>
        <p:sp>
          <p:nvSpPr>
            <p:cNvPr id="14" name="Oval 4"/>
            <p:cNvSpPr>
              <a:spLocks noChangeArrowheads="1"/>
            </p:cNvSpPr>
            <p:nvPr/>
          </p:nvSpPr>
          <p:spPr bwMode="gray">
            <a:xfrm>
              <a:off x="4071" y="1584"/>
              <a:ext cx="1090" cy="1088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50000">
                  <a:srgbClr val="D8755A"/>
                </a:gs>
                <a:gs pos="100000">
                  <a:srgbClr val="FFFFFF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5" name="Oval 5"/>
            <p:cNvSpPr>
              <a:spLocks noChangeArrowheads="1"/>
            </p:cNvSpPr>
            <p:nvPr/>
          </p:nvSpPr>
          <p:spPr bwMode="gray">
            <a:xfrm>
              <a:off x="4073" y="1593"/>
              <a:ext cx="1090" cy="1088"/>
            </a:xfrm>
            <a:prstGeom prst="ellipse">
              <a:avLst/>
            </a:prstGeom>
            <a:gradFill rotWithShape="1">
              <a:gsLst>
                <a:gs pos="0">
                  <a:srgbClr val="D8755A">
                    <a:alpha val="32001"/>
                  </a:srgbClr>
                </a:gs>
                <a:gs pos="100000">
                  <a:srgbClr val="000000">
                    <a:alpha val="89998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6" name="Oval 6"/>
            <p:cNvSpPr>
              <a:spLocks noChangeArrowheads="1"/>
            </p:cNvSpPr>
            <p:nvPr/>
          </p:nvSpPr>
          <p:spPr bwMode="gray">
            <a:xfrm>
              <a:off x="4131" y="1655"/>
              <a:ext cx="946" cy="945"/>
            </a:xfrm>
            <a:prstGeom prst="ellipse">
              <a:avLst/>
            </a:prstGeom>
            <a:gradFill rotWithShape="1">
              <a:gsLst>
                <a:gs pos="0">
                  <a:srgbClr val="753F31"/>
                </a:gs>
                <a:gs pos="50000">
                  <a:srgbClr val="D8755A"/>
                </a:gs>
                <a:gs pos="100000">
                  <a:srgbClr val="753F3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7" name="Oval 7"/>
            <p:cNvSpPr>
              <a:spLocks noChangeArrowheads="1"/>
            </p:cNvSpPr>
            <p:nvPr/>
          </p:nvSpPr>
          <p:spPr bwMode="gray">
            <a:xfrm>
              <a:off x="4128" y="1650"/>
              <a:ext cx="946" cy="945"/>
            </a:xfrm>
            <a:prstGeom prst="ellipse">
              <a:avLst/>
            </a:prstGeom>
            <a:gradFill rotWithShape="1">
              <a:gsLst>
                <a:gs pos="0">
                  <a:srgbClr val="894A39"/>
                </a:gs>
                <a:gs pos="100000">
                  <a:srgbClr val="D8755A">
                    <a:alpha val="0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8" name="Oval 8"/>
            <p:cNvSpPr>
              <a:spLocks noChangeArrowheads="1"/>
            </p:cNvSpPr>
            <p:nvPr/>
          </p:nvSpPr>
          <p:spPr bwMode="gray">
            <a:xfrm>
              <a:off x="4178" y="1703"/>
              <a:ext cx="852" cy="85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19" name="Group 9"/>
            <p:cNvGrpSpPr>
              <a:grpSpLocks/>
            </p:cNvGrpSpPr>
            <p:nvPr/>
          </p:nvGrpSpPr>
          <p:grpSpPr bwMode="auto">
            <a:xfrm>
              <a:off x="4197" y="1716"/>
              <a:ext cx="826" cy="825"/>
              <a:chOff x="4166" y="1706"/>
              <a:chExt cx="1252" cy="1252"/>
            </a:xfrm>
          </p:grpSpPr>
          <p:sp>
            <p:nvSpPr>
              <p:cNvPr id="20" name="Oval 10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1" name="Oval 11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2" name="Oval 12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3" name="Oval 13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24" name="Group 14"/>
          <p:cNvGrpSpPr>
            <a:grpSpLocks/>
          </p:cNvGrpSpPr>
          <p:nvPr/>
        </p:nvGrpSpPr>
        <p:grpSpPr bwMode="auto">
          <a:xfrm>
            <a:off x="4095800" y="2619400"/>
            <a:ext cx="3581400" cy="1828800"/>
            <a:chOff x="1680" y="1824"/>
            <a:chExt cx="2256" cy="1152"/>
          </a:xfrm>
        </p:grpSpPr>
        <p:sp>
          <p:nvSpPr>
            <p:cNvPr id="25" name="AutoShape 15"/>
            <p:cNvSpPr>
              <a:spLocks noChangeArrowheads="1"/>
            </p:cNvSpPr>
            <p:nvPr/>
          </p:nvSpPr>
          <p:spPr bwMode="gray">
            <a:xfrm rot="10800000">
              <a:off x="3552" y="1824"/>
              <a:ext cx="384" cy="288"/>
            </a:xfrm>
            <a:prstGeom prst="leftArrow">
              <a:avLst>
                <a:gd name="adj1" fmla="val 31250"/>
                <a:gd name="adj2" fmla="val 71531"/>
              </a:avLst>
            </a:prstGeom>
            <a:gradFill rotWithShape="1">
              <a:gsLst>
                <a:gs pos="0">
                  <a:srgbClr val="666699"/>
                </a:gs>
                <a:gs pos="100000">
                  <a:srgbClr val="BEBED4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6" name="AutoShape 16"/>
            <p:cNvSpPr>
              <a:spLocks noChangeArrowheads="1"/>
            </p:cNvSpPr>
            <p:nvPr/>
          </p:nvSpPr>
          <p:spPr bwMode="gray">
            <a:xfrm rot="-3685140">
              <a:off x="2112" y="2640"/>
              <a:ext cx="384" cy="288"/>
            </a:xfrm>
            <a:prstGeom prst="leftArrow">
              <a:avLst>
                <a:gd name="adj1" fmla="val 31250"/>
                <a:gd name="adj2" fmla="val 71531"/>
              </a:avLst>
            </a:prstGeom>
            <a:gradFill rotWithShape="1">
              <a:gsLst>
                <a:gs pos="0">
                  <a:srgbClr val="666699"/>
                </a:gs>
                <a:gs pos="100000">
                  <a:srgbClr val="BEBED4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7" name="AutoShape 17"/>
            <p:cNvSpPr>
              <a:spLocks noChangeArrowheads="1"/>
            </p:cNvSpPr>
            <p:nvPr/>
          </p:nvSpPr>
          <p:spPr bwMode="gray">
            <a:xfrm>
              <a:off x="1680" y="1824"/>
              <a:ext cx="384" cy="288"/>
            </a:xfrm>
            <a:prstGeom prst="leftArrow">
              <a:avLst>
                <a:gd name="adj1" fmla="val 31250"/>
                <a:gd name="adj2" fmla="val 71531"/>
              </a:avLst>
            </a:prstGeom>
            <a:gradFill rotWithShape="1">
              <a:gsLst>
                <a:gs pos="0">
                  <a:srgbClr val="666699"/>
                </a:gs>
                <a:gs pos="100000">
                  <a:srgbClr val="BEBED4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" name="AutoShape 18"/>
            <p:cNvSpPr>
              <a:spLocks noChangeArrowheads="1"/>
            </p:cNvSpPr>
            <p:nvPr/>
          </p:nvSpPr>
          <p:spPr bwMode="gray">
            <a:xfrm rot="-7784550">
              <a:off x="3120" y="2640"/>
              <a:ext cx="384" cy="288"/>
            </a:xfrm>
            <a:prstGeom prst="leftArrow">
              <a:avLst>
                <a:gd name="adj1" fmla="val 31250"/>
                <a:gd name="adj2" fmla="val 71531"/>
              </a:avLst>
            </a:prstGeom>
            <a:gradFill rotWithShape="1">
              <a:gsLst>
                <a:gs pos="0">
                  <a:srgbClr val="666699"/>
                </a:gs>
                <a:gs pos="100000">
                  <a:srgbClr val="BEBED4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9" name="Text Box 19"/>
          <p:cNvSpPr txBox="1">
            <a:spLocks noChangeArrowheads="1"/>
          </p:cNvSpPr>
          <p:nvPr/>
        </p:nvSpPr>
        <p:spPr bwMode="gray">
          <a:xfrm>
            <a:off x="5188108" y="2257450"/>
            <a:ext cx="142218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400" b="1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混合成本</a:t>
            </a:r>
            <a:endParaRPr lang="en-US" altLang="zh-CN" sz="2400" b="1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  <a:p>
            <a:pPr algn="ctr"/>
            <a:r>
              <a:rPr lang="zh-CN" altLang="en-US" sz="2400" b="1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分解</a:t>
            </a:r>
            <a:endParaRPr lang="en-US" altLang="zh-CN" sz="2400" b="1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  <a:p>
            <a:pPr algn="ctr"/>
            <a:r>
              <a:rPr lang="zh-CN" altLang="en-US" sz="2400" b="1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的方法</a:t>
            </a:r>
            <a:endParaRPr lang="en-US" altLang="zh-CN" sz="2400" b="1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30" name="Group 20"/>
          <p:cNvGrpSpPr>
            <a:grpSpLocks/>
          </p:cNvGrpSpPr>
          <p:nvPr/>
        </p:nvGrpSpPr>
        <p:grpSpPr bwMode="auto">
          <a:xfrm>
            <a:off x="7837538" y="2162200"/>
            <a:ext cx="1439862" cy="1439863"/>
            <a:chOff x="2789" y="1625"/>
            <a:chExt cx="907" cy="907"/>
          </a:xfrm>
        </p:grpSpPr>
        <p:sp>
          <p:nvSpPr>
            <p:cNvPr id="31" name="Oval 21"/>
            <p:cNvSpPr>
              <a:spLocks noChangeArrowheads="1"/>
            </p:cNvSpPr>
            <p:nvPr/>
          </p:nvSpPr>
          <p:spPr bwMode="gray">
            <a:xfrm>
              <a:off x="2789" y="1625"/>
              <a:ext cx="907" cy="907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50000">
                  <a:srgbClr val="83A6A7"/>
                </a:gs>
                <a:gs pos="100000">
                  <a:srgbClr val="FFFFFF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32" name="Oval 22"/>
            <p:cNvSpPr>
              <a:spLocks noChangeArrowheads="1"/>
            </p:cNvSpPr>
            <p:nvPr/>
          </p:nvSpPr>
          <p:spPr bwMode="gray">
            <a:xfrm>
              <a:off x="2789" y="1625"/>
              <a:ext cx="907" cy="907"/>
            </a:xfrm>
            <a:prstGeom prst="ellipse">
              <a:avLst/>
            </a:prstGeom>
            <a:gradFill rotWithShape="1">
              <a:gsLst>
                <a:gs pos="0">
                  <a:srgbClr val="83A6A7">
                    <a:alpha val="32001"/>
                  </a:srgbClr>
                </a:gs>
                <a:gs pos="100000">
                  <a:srgbClr val="000000">
                    <a:alpha val="89998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33" name="Oval 23"/>
            <p:cNvSpPr>
              <a:spLocks noChangeArrowheads="1"/>
            </p:cNvSpPr>
            <p:nvPr/>
          </p:nvSpPr>
          <p:spPr bwMode="gray">
            <a:xfrm>
              <a:off x="2849" y="1684"/>
              <a:ext cx="787" cy="788"/>
            </a:xfrm>
            <a:prstGeom prst="ellipse">
              <a:avLst/>
            </a:prstGeom>
            <a:gradFill rotWithShape="1">
              <a:gsLst>
                <a:gs pos="0">
                  <a:srgbClr val="475A5A"/>
                </a:gs>
                <a:gs pos="50000">
                  <a:srgbClr val="83A6A7"/>
                </a:gs>
                <a:gs pos="100000">
                  <a:srgbClr val="475A5A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34" name="Oval 24"/>
            <p:cNvSpPr>
              <a:spLocks noChangeArrowheads="1"/>
            </p:cNvSpPr>
            <p:nvPr/>
          </p:nvSpPr>
          <p:spPr bwMode="gray">
            <a:xfrm>
              <a:off x="2849" y="1686"/>
              <a:ext cx="787" cy="788"/>
            </a:xfrm>
            <a:prstGeom prst="ellipse">
              <a:avLst/>
            </a:prstGeom>
            <a:gradFill rotWithShape="1">
              <a:gsLst>
                <a:gs pos="0">
                  <a:srgbClr val="53696A"/>
                </a:gs>
                <a:gs pos="100000">
                  <a:srgbClr val="83A6A7">
                    <a:alpha val="0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35" name="Oval 25"/>
            <p:cNvSpPr>
              <a:spLocks noChangeArrowheads="1"/>
            </p:cNvSpPr>
            <p:nvPr/>
          </p:nvSpPr>
          <p:spPr bwMode="gray">
            <a:xfrm>
              <a:off x="2888" y="1724"/>
              <a:ext cx="709" cy="709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36" name="Group 26"/>
            <p:cNvGrpSpPr>
              <a:grpSpLocks/>
            </p:cNvGrpSpPr>
            <p:nvPr/>
          </p:nvGrpSpPr>
          <p:grpSpPr bwMode="auto">
            <a:xfrm>
              <a:off x="2899" y="1735"/>
              <a:ext cx="687" cy="688"/>
              <a:chOff x="4166" y="1706"/>
              <a:chExt cx="1252" cy="1252"/>
            </a:xfrm>
          </p:grpSpPr>
          <p:sp>
            <p:nvSpPr>
              <p:cNvPr id="37" name="Oval 27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38" name="Oval 28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39" name="Oval 29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40" name="Oval 30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41" name="Text Box 31"/>
          <p:cNvSpPr txBox="1">
            <a:spLocks noChangeArrowheads="1"/>
          </p:cNvSpPr>
          <p:nvPr/>
        </p:nvSpPr>
        <p:spPr bwMode="gray">
          <a:xfrm>
            <a:off x="8066898" y="2597175"/>
            <a:ext cx="958917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000" b="1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技术</a:t>
            </a:r>
            <a:endParaRPr lang="en-US" altLang="zh-CN" sz="2000" b="1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  <a:p>
            <a:pPr algn="ctr"/>
            <a:r>
              <a:rPr lang="zh-CN" altLang="en-US" sz="20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测定法</a:t>
            </a:r>
            <a:endParaRPr lang="en-US" altLang="zh-CN" sz="2000" b="1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42" name="Group 32"/>
          <p:cNvGrpSpPr>
            <a:grpSpLocks/>
          </p:cNvGrpSpPr>
          <p:nvPr/>
        </p:nvGrpSpPr>
        <p:grpSpPr bwMode="auto">
          <a:xfrm>
            <a:off x="6458000" y="4372000"/>
            <a:ext cx="1444625" cy="1524000"/>
            <a:chOff x="864" y="1680"/>
            <a:chExt cx="910" cy="960"/>
          </a:xfrm>
        </p:grpSpPr>
        <p:sp>
          <p:nvSpPr>
            <p:cNvPr id="43" name="Oval 33"/>
            <p:cNvSpPr>
              <a:spLocks noChangeArrowheads="1"/>
            </p:cNvSpPr>
            <p:nvPr/>
          </p:nvSpPr>
          <p:spPr bwMode="gray">
            <a:xfrm>
              <a:off x="864" y="1680"/>
              <a:ext cx="910" cy="96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50000">
                  <a:srgbClr val="FF6699"/>
                </a:gs>
                <a:gs pos="100000">
                  <a:srgbClr val="FFFFFF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44" name="Oval 34"/>
            <p:cNvSpPr>
              <a:spLocks noChangeArrowheads="1"/>
            </p:cNvSpPr>
            <p:nvPr/>
          </p:nvSpPr>
          <p:spPr bwMode="gray">
            <a:xfrm>
              <a:off x="864" y="1680"/>
              <a:ext cx="910" cy="960"/>
            </a:xfrm>
            <a:prstGeom prst="ellipse">
              <a:avLst/>
            </a:prstGeom>
            <a:gradFill rotWithShape="1">
              <a:gsLst>
                <a:gs pos="0">
                  <a:srgbClr val="FF6699">
                    <a:alpha val="32001"/>
                  </a:srgbClr>
                </a:gs>
                <a:gs pos="100000">
                  <a:srgbClr val="000000">
                    <a:alpha val="89998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45" name="Oval 35"/>
            <p:cNvSpPr>
              <a:spLocks noChangeArrowheads="1"/>
            </p:cNvSpPr>
            <p:nvPr/>
          </p:nvSpPr>
          <p:spPr bwMode="gray">
            <a:xfrm>
              <a:off x="923" y="1742"/>
              <a:ext cx="792" cy="836"/>
            </a:xfrm>
            <a:prstGeom prst="ellipse">
              <a:avLst/>
            </a:prstGeom>
            <a:gradFill rotWithShape="1">
              <a:gsLst>
                <a:gs pos="0">
                  <a:srgbClr val="8A3753"/>
                </a:gs>
                <a:gs pos="50000">
                  <a:srgbClr val="FF6699"/>
                </a:gs>
                <a:gs pos="100000">
                  <a:srgbClr val="8A3753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46" name="Oval 36"/>
            <p:cNvSpPr>
              <a:spLocks noChangeArrowheads="1"/>
            </p:cNvSpPr>
            <p:nvPr/>
          </p:nvSpPr>
          <p:spPr bwMode="gray">
            <a:xfrm>
              <a:off x="912" y="1728"/>
              <a:ext cx="791" cy="836"/>
            </a:xfrm>
            <a:prstGeom prst="ellipse">
              <a:avLst/>
            </a:prstGeom>
            <a:gradFill rotWithShape="1">
              <a:gsLst>
                <a:gs pos="0">
                  <a:srgbClr val="A24161"/>
                </a:gs>
                <a:gs pos="100000">
                  <a:srgbClr val="FF6699">
                    <a:alpha val="0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47" name="Oval 37"/>
            <p:cNvSpPr>
              <a:spLocks noChangeArrowheads="1"/>
            </p:cNvSpPr>
            <p:nvPr/>
          </p:nvSpPr>
          <p:spPr bwMode="gray">
            <a:xfrm>
              <a:off x="966" y="1785"/>
              <a:ext cx="712" cy="7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48" name="Oval 38"/>
            <p:cNvSpPr>
              <a:spLocks noChangeArrowheads="1"/>
            </p:cNvSpPr>
            <p:nvPr/>
          </p:nvSpPr>
          <p:spPr bwMode="gray">
            <a:xfrm>
              <a:off x="960" y="1776"/>
              <a:ext cx="689" cy="727"/>
            </a:xfrm>
            <a:prstGeom prst="ellipse">
              <a:avLst/>
            </a:prstGeom>
            <a:gradFill rotWithShape="1">
              <a:gsLst>
                <a:gs pos="0">
                  <a:srgbClr val="595959"/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49" name="Oval 39"/>
            <p:cNvSpPr>
              <a:spLocks noChangeArrowheads="1"/>
            </p:cNvSpPr>
            <p:nvPr/>
          </p:nvSpPr>
          <p:spPr bwMode="gray">
            <a:xfrm>
              <a:off x="986" y="1801"/>
              <a:ext cx="673" cy="709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alpha val="0"/>
                  </a:srgbClr>
                </a:gs>
                <a:gs pos="100000">
                  <a:srgbClr val="E9E9E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51" name="Oval 40"/>
            <p:cNvSpPr>
              <a:spLocks noChangeArrowheads="1"/>
            </p:cNvSpPr>
            <p:nvPr/>
          </p:nvSpPr>
          <p:spPr bwMode="gray">
            <a:xfrm>
              <a:off x="994" y="1808"/>
              <a:ext cx="640" cy="663"/>
            </a:xfrm>
            <a:prstGeom prst="ellipse">
              <a:avLst/>
            </a:prstGeom>
            <a:gradFill rotWithShape="1">
              <a:gsLst>
                <a:gs pos="0">
                  <a:srgbClr val="989898"/>
                </a:gs>
                <a:gs pos="100000">
                  <a:srgbClr val="C0C0C0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52" name="Oval 41"/>
            <p:cNvSpPr>
              <a:spLocks noChangeArrowheads="1"/>
            </p:cNvSpPr>
            <p:nvPr/>
          </p:nvSpPr>
          <p:spPr bwMode="gray">
            <a:xfrm>
              <a:off x="1031" y="1827"/>
              <a:ext cx="569" cy="538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0C0C0">
                    <a:alpha val="37999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53" name="Text Box 42"/>
            <p:cNvSpPr txBox="1">
              <a:spLocks noChangeArrowheads="1"/>
            </p:cNvSpPr>
            <p:nvPr/>
          </p:nvSpPr>
          <p:spPr bwMode="gray">
            <a:xfrm>
              <a:off x="1022" y="1968"/>
              <a:ext cx="604" cy="4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2000" b="1" dirty="0">
                  <a:solidFill>
                    <a:srgbClr val="000000"/>
                  </a:solidFill>
                  <a:latin typeface="黑体" pitchFamily="2" charset="-122"/>
                  <a:ea typeface="黑体" pitchFamily="2" charset="-122"/>
                </a:rPr>
                <a:t>回归</a:t>
              </a:r>
              <a:endParaRPr lang="en-US" altLang="zh-CN" sz="2000" b="1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endParaRPr>
            </a:p>
            <a:p>
              <a:pPr algn="ctr"/>
              <a:r>
                <a:rPr lang="zh-CN" altLang="en-US" sz="2000" b="1" dirty="0">
                  <a:solidFill>
                    <a:srgbClr val="000000"/>
                  </a:solidFill>
                  <a:latin typeface="黑体" pitchFamily="2" charset="-122"/>
                  <a:ea typeface="黑体" pitchFamily="2" charset="-122"/>
                </a:rPr>
                <a:t>分析法</a:t>
              </a:r>
              <a:endParaRPr lang="en-US" altLang="zh-CN" sz="2000" b="1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endParaRPr>
            </a:p>
          </p:txBody>
        </p:sp>
      </p:grpSp>
      <p:grpSp>
        <p:nvGrpSpPr>
          <p:cNvPr id="54" name="Group 43"/>
          <p:cNvGrpSpPr>
            <a:grpSpLocks/>
          </p:cNvGrpSpPr>
          <p:nvPr/>
        </p:nvGrpSpPr>
        <p:grpSpPr bwMode="auto">
          <a:xfrm>
            <a:off x="2495600" y="2162200"/>
            <a:ext cx="1446213" cy="1524000"/>
            <a:chOff x="884" y="2523"/>
            <a:chExt cx="862" cy="862"/>
          </a:xfrm>
        </p:grpSpPr>
        <p:sp>
          <p:nvSpPr>
            <p:cNvPr id="55" name="Oval 44"/>
            <p:cNvSpPr>
              <a:spLocks noChangeArrowheads="1"/>
            </p:cNvSpPr>
            <p:nvPr/>
          </p:nvSpPr>
          <p:spPr bwMode="gray">
            <a:xfrm>
              <a:off x="884" y="2523"/>
              <a:ext cx="862" cy="862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50000">
                  <a:srgbClr val="00CC66"/>
                </a:gs>
                <a:gs pos="100000">
                  <a:srgbClr val="FFFFFF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56" name="Oval 45"/>
            <p:cNvSpPr>
              <a:spLocks noChangeArrowheads="1"/>
            </p:cNvSpPr>
            <p:nvPr/>
          </p:nvSpPr>
          <p:spPr bwMode="gray">
            <a:xfrm>
              <a:off x="884" y="2523"/>
              <a:ext cx="862" cy="862"/>
            </a:xfrm>
            <a:prstGeom prst="ellipse">
              <a:avLst/>
            </a:prstGeom>
            <a:gradFill rotWithShape="1">
              <a:gsLst>
                <a:gs pos="0">
                  <a:srgbClr val="00CC66">
                    <a:alpha val="32001"/>
                  </a:srgbClr>
                </a:gs>
                <a:gs pos="100000">
                  <a:srgbClr val="000000">
                    <a:alpha val="89998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57" name="Oval 46"/>
            <p:cNvSpPr>
              <a:spLocks noChangeArrowheads="1"/>
            </p:cNvSpPr>
            <p:nvPr/>
          </p:nvSpPr>
          <p:spPr bwMode="gray">
            <a:xfrm>
              <a:off x="940" y="2579"/>
              <a:ext cx="750" cy="750"/>
            </a:xfrm>
            <a:prstGeom prst="ellipse">
              <a:avLst/>
            </a:prstGeom>
            <a:gradFill rotWithShape="1">
              <a:gsLst>
                <a:gs pos="0">
                  <a:srgbClr val="006E37"/>
                </a:gs>
                <a:gs pos="50000">
                  <a:srgbClr val="00CC66"/>
                </a:gs>
                <a:gs pos="100000">
                  <a:srgbClr val="006E37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58" name="Oval 47"/>
            <p:cNvSpPr>
              <a:spLocks noChangeArrowheads="1"/>
            </p:cNvSpPr>
            <p:nvPr/>
          </p:nvSpPr>
          <p:spPr bwMode="gray">
            <a:xfrm>
              <a:off x="941" y="2579"/>
              <a:ext cx="749" cy="750"/>
            </a:xfrm>
            <a:prstGeom prst="ellipse">
              <a:avLst/>
            </a:prstGeom>
            <a:gradFill rotWithShape="1">
              <a:gsLst>
                <a:gs pos="0">
                  <a:srgbClr val="008241"/>
                </a:gs>
                <a:gs pos="100000">
                  <a:srgbClr val="00CC66">
                    <a:alpha val="0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59" name="Oval 48"/>
            <p:cNvSpPr>
              <a:spLocks noChangeArrowheads="1"/>
            </p:cNvSpPr>
            <p:nvPr/>
          </p:nvSpPr>
          <p:spPr bwMode="gray">
            <a:xfrm>
              <a:off x="981" y="2617"/>
              <a:ext cx="674" cy="674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0" name="Oval 49"/>
            <p:cNvSpPr>
              <a:spLocks noChangeArrowheads="1"/>
            </p:cNvSpPr>
            <p:nvPr/>
          </p:nvSpPr>
          <p:spPr bwMode="gray">
            <a:xfrm>
              <a:off x="992" y="2628"/>
              <a:ext cx="653" cy="653"/>
            </a:xfrm>
            <a:prstGeom prst="ellipse">
              <a:avLst/>
            </a:prstGeom>
            <a:gradFill rotWithShape="1">
              <a:gsLst>
                <a:gs pos="0">
                  <a:srgbClr val="595959"/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61" name="Oval 50"/>
            <p:cNvSpPr>
              <a:spLocks noChangeArrowheads="1"/>
            </p:cNvSpPr>
            <p:nvPr/>
          </p:nvSpPr>
          <p:spPr bwMode="gray">
            <a:xfrm>
              <a:off x="1000" y="2632"/>
              <a:ext cx="637" cy="63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alpha val="0"/>
                  </a:srgbClr>
                </a:gs>
                <a:gs pos="100000">
                  <a:srgbClr val="E9E9E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62" name="Oval 51"/>
            <p:cNvSpPr>
              <a:spLocks noChangeArrowheads="1"/>
            </p:cNvSpPr>
            <p:nvPr/>
          </p:nvSpPr>
          <p:spPr bwMode="gray">
            <a:xfrm>
              <a:off x="1007" y="2638"/>
              <a:ext cx="606" cy="595"/>
            </a:xfrm>
            <a:prstGeom prst="ellipse">
              <a:avLst/>
            </a:prstGeom>
            <a:gradFill rotWithShape="1">
              <a:gsLst>
                <a:gs pos="0">
                  <a:srgbClr val="989898"/>
                </a:gs>
                <a:gs pos="100000">
                  <a:srgbClr val="C0C0C0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63" name="Oval 52"/>
            <p:cNvSpPr>
              <a:spLocks noChangeArrowheads="1"/>
            </p:cNvSpPr>
            <p:nvPr/>
          </p:nvSpPr>
          <p:spPr bwMode="gray">
            <a:xfrm>
              <a:off x="1042" y="2655"/>
              <a:ext cx="539" cy="48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0C0C0">
                    <a:alpha val="37999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</p:grpSp>
      <p:sp>
        <p:nvSpPr>
          <p:cNvPr id="64" name="Text Box 53"/>
          <p:cNvSpPr txBox="1">
            <a:spLocks noChangeArrowheads="1"/>
          </p:cNvSpPr>
          <p:nvPr/>
        </p:nvSpPr>
        <p:spPr bwMode="gray">
          <a:xfrm>
            <a:off x="2621319" y="2759586"/>
            <a:ext cx="1217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000" b="1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高低点法</a:t>
            </a:r>
            <a:endParaRPr lang="en-US" altLang="zh-CN" sz="2000" b="1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65" name="Group 54"/>
          <p:cNvGrpSpPr>
            <a:grpSpLocks/>
          </p:cNvGrpSpPr>
          <p:nvPr/>
        </p:nvGrpSpPr>
        <p:grpSpPr bwMode="auto">
          <a:xfrm>
            <a:off x="3798938" y="4372000"/>
            <a:ext cx="1439862" cy="1439863"/>
            <a:chOff x="1685" y="3125"/>
            <a:chExt cx="907" cy="907"/>
          </a:xfrm>
        </p:grpSpPr>
        <p:grpSp>
          <p:nvGrpSpPr>
            <p:cNvPr id="66" name="Group 55"/>
            <p:cNvGrpSpPr>
              <a:grpSpLocks/>
            </p:cNvGrpSpPr>
            <p:nvPr/>
          </p:nvGrpSpPr>
          <p:grpSpPr bwMode="auto">
            <a:xfrm>
              <a:off x="1685" y="3125"/>
              <a:ext cx="907" cy="907"/>
              <a:chOff x="2832" y="1728"/>
              <a:chExt cx="907" cy="907"/>
            </a:xfrm>
          </p:grpSpPr>
          <p:sp>
            <p:nvSpPr>
              <p:cNvPr id="68" name="Oval 56"/>
              <p:cNvSpPr>
                <a:spLocks noChangeArrowheads="1"/>
              </p:cNvSpPr>
              <p:nvPr/>
            </p:nvSpPr>
            <p:spPr bwMode="gray">
              <a:xfrm>
                <a:off x="2832" y="1728"/>
                <a:ext cx="907" cy="907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50000">
                    <a:srgbClr val="3965E1"/>
                  </a:gs>
                  <a:gs pos="100000">
                    <a:srgbClr val="FFFFFF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69" name="Oval 57"/>
              <p:cNvSpPr>
                <a:spLocks noChangeArrowheads="1"/>
              </p:cNvSpPr>
              <p:nvPr/>
            </p:nvSpPr>
            <p:spPr bwMode="gray">
              <a:xfrm>
                <a:off x="2832" y="1728"/>
                <a:ext cx="907" cy="907"/>
              </a:xfrm>
              <a:prstGeom prst="ellipse">
                <a:avLst/>
              </a:prstGeom>
              <a:gradFill rotWithShape="1">
                <a:gsLst>
                  <a:gs pos="0">
                    <a:srgbClr val="3965E1">
                      <a:alpha val="32001"/>
                    </a:srgbClr>
                  </a:gs>
                  <a:gs pos="100000">
                    <a:srgbClr val="000000">
                      <a:alpha val="89998"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70" name="Oval 58"/>
              <p:cNvSpPr>
                <a:spLocks noChangeArrowheads="1"/>
              </p:cNvSpPr>
              <p:nvPr/>
            </p:nvSpPr>
            <p:spPr bwMode="gray">
              <a:xfrm>
                <a:off x="2889" y="1788"/>
                <a:ext cx="787" cy="788"/>
              </a:xfrm>
              <a:prstGeom prst="ellipse">
                <a:avLst/>
              </a:prstGeom>
              <a:gradFill rotWithShape="1">
                <a:gsLst>
                  <a:gs pos="0">
                    <a:srgbClr val="1F377A"/>
                  </a:gs>
                  <a:gs pos="50000">
                    <a:srgbClr val="3965E1"/>
                  </a:gs>
                  <a:gs pos="100000">
                    <a:srgbClr val="1F377A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71" name="Oval 59"/>
              <p:cNvSpPr>
                <a:spLocks noChangeArrowheads="1"/>
              </p:cNvSpPr>
              <p:nvPr/>
            </p:nvSpPr>
            <p:spPr bwMode="gray">
              <a:xfrm>
                <a:off x="2889" y="1794"/>
                <a:ext cx="787" cy="788"/>
              </a:xfrm>
              <a:prstGeom prst="ellipse">
                <a:avLst/>
              </a:prstGeom>
              <a:gradFill rotWithShape="1">
                <a:gsLst>
                  <a:gs pos="0">
                    <a:srgbClr val="264396"/>
                  </a:gs>
                  <a:gs pos="100000">
                    <a:srgbClr val="3965E1">
                      <a:alpha val="0"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72" name="Oval 60"/>
              <p:cNvSpPr>
                <a:spLocks noChangeArrowheads="1"/>
              </p:cNvSpPr>
              <p:nvPr/>
            </p:nvSpPr>
            <p:spPr bwMode="gray">
              <a:xfrm>
                <a:off x="2928" y="1833"/>
                <a:ext cx="709" cy="709"/>
              </a:xfrm>
              <a:prstGeom prst="ellipse">
                <a:avLst/>
              </a:prstGeom>
              <a:gradFill rotWithShape="1">
                <a:gsLst>
                  <a:gs pos="0">
                    <a:srgbClr val="3965E1"/>
                  </a:gs>
                  <a:gs pos="100000">
                    <a:srgbClr val="03060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grpSp>
            <p:nvGrpSpPr>
              <p:cNvPr id="73" name="Group 61"/>
              <p:cNvGrpSpPr>
                <a:grpSpLocks/>
              </p:cNvGrpSpPr>
              <p:nvPr/>
            </p:nvGrpSpPr>
            <p:grpSpPr bwMode="auto">
              <a:xfrm>
                <a:off x="2946" y="1842"/>
                <a:ext cx="687" cy="688"/>
                <a:chOff x="4166" y="1706"/>
                <a:chExt cx="1252" cy="1252"/>
              </a:xfrm>
            </p:grpSpPr>
            <p:sp>
              <p:nvSpPr>
                <p:cNvPr id="74" name="Oval 62"/>
                <p:cNvSpPr>
                  <a:spLocks noChangeArrowheads="1"/>
                </p:cNvSpPr>
                <p:nvPr/>
              </p:nvSpPr>
              <p:spPr bwMode="gray">
                <a:xfrm>
                  <a:off x="4166" y="1706"/>
                  <a:ext cx="1252" cy="125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36869"/>
                    </a:gs>
                    <a:gs pos="100000">
                      <a:srgbClr val="D6E1E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5" name="Oval 63"/>
                <p:cNvSpPr>
                  <a:spLocks noChangeArrowheads="1"/>
                </p:cNvSpPr>
                <p:nvPr/>
              </p:nvSpPr>
              <p:spPr bwMode="gray">
                <a:xfrm>
                  <a:off x="4182" y="1713"/>
                  <a:ext cx="1222" cy="122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F1F5F5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6" name="Oval 64"/>
                <p:cNvSpPr>
                  <a:spLocks noChangeArrowheads="1"/>
                </p:cNvSpPr>
                <p:nvPr/>
              </p:nvSpPr>
              <p:spPr bwMode="gray">
                <a:xfrm>
                  <a:off x="4195" y="1725"/>
                  <a:ext cx="1162" cy="114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AAB2B3"/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7" name="Oval 65"/>
                <p:cNvSpPr>
                  <a:spLocks noChangeArrowheads="1"/>
                </p:cNvSpPr>
                <p:nvPr/>
              </p:nvSpPr>
              <p:spPr bwMode="gray">
                <a:xfrm>
                  <a:off x="4263" y="1757"/>
                  <a:ext cx="1033" cy="9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D6E1E2">
                        <a:alpha val="37999"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67" name="Text Box 66"/>
            <p:cNvSpPr txBox="1">
              <a:spLocks noChangeArrowheads="1"/>
            </p:cNvSpPr>
            <p:nvPr/>
          </p:nvSpPr>
          <p:spPr bwMode="gray">
            <a:xfrm>
              <a:off x="1745" y="3470"/>
              <a:ext cx="767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2000" b="1" dirty="0">
                  <a:solidFill>
                    <a:srgbClr val="000000"/>
                  </a:solidFill>
                  <a:latin typeface="黑体" pitchFamily="2" charset="-122"/>
                  <a:ea typeface="黑体" pitchFamily="2" charset="-122"/>
                </a:rPr>
                <a:t>散布图法</a:t>
              </a:r>
              <a:endParaRPr lang="en-US" altLang="zh-CN" sz="2000" b="1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968885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6076287"/>
              </p:ext>
            </p:extLst>
          </p:nvPr>
        </p:nvGraphicFramePr>
        <p:xfrm>
          <a:off x="551383" y="2420888"/>
          <a:ext cx="9217025" cy="33123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37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442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314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802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273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5599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/>
                        <a:t>月份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/>
                        <a:t>产量（</a:t>
                      </a:r>
                      <a:r>
                        <a:rPr lang="en-US" altLang="zh-CN" sz="2000" dirty="0"/>
                        <a:t>x</a:t>
                      </a:r>
                      <a:r>
                        <a:rPr lang="zh-CN" altLang="en-US" sz="2000" dirty="0"/>
                        <a:t>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/>
                        <a:t>成本（</a:t>
                      </a:r>
                      <a:r>
                        <a:rPr lang="en-US" altLang="zh-CN" sz="2000" dirty="0"/>
                        <a:t>y</a:t>
                      </a:r>
                      <a:r>
                        <a:rPr lang="zh-CN" altLang="en-US" sz="2000" dirty="0"/>
                        <a:t>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err="1"/>
                        <a:t>xy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x</a:t>
                      </a:r>
                      <a:r>
                        <a:rPr lang="en-US" altLang="zh-CN" sz="2000" baseline="30000" dirty="0"/>
                        <a:t>2</a:t>
                      </a:r>
                      <a:endParaRPr lang="zh-CN" altLang="en-US" sz="2000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805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7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210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3 350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2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703 500</a:t>
                      </a:r>
                      <a:endParaRPr lang="zh-CN" altLang="en-US" sz="2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US" altLang="zh-CN" sz="2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44 100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805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8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180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3 020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2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543 600</a:t>
                      </a:r>
                      <a:endParaRPr lang="zh-CN" altLang="en-US" sz="2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US" altLang="zh-CN" sz="2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32 400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805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9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194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3 180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2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616 920</a:t>
                      </a:r>
                      <a:endParaRPr lang="zh-CN" altLang="en-US" sz="2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US" altLang="zh-CN" sz="2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37 636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805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10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208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3 320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2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690 560</a:t>
                      </a:r>
                      <a:endParaRPr lang="zh-CN" altLang="en-US" sz="2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US" altLang="zh-CN" sz="2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43 264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805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11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198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3 220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2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637 560</a:t>
                      </a:r>
                      <a:endParaRPr lang="zh-CN" altLang="en-US" sz="2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US" altLang="zh-CN" sz="2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39 204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805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12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202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3 260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2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658 620</a:t>
                      </a:r>
                      <a:endParaRPr lang="zh-CN" altLang="en-US" sz="2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US" altLang="zh-CN" sz="2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40 804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805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/>
                        <a:t>合计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US" altLang="zh-CN" sz="2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1 192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US" altLang="zh-CN" sz="2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19 350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2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3 850 660</a:t>
                      </a:r>
                      <a:endParaRPr lang="zh-CN" altLang="en-US" sz="2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US" altLang="zh-CN" sz="2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237 408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pSp>
        <p:nvGrpSpPr>
          <p:cNvPr id="12" name="Group 32"/>
          <p:cNvGrpSpPr>
            <a:grpSpLocks/>
          </p:cNvGrpSpPr>
          <p:nvPr/>
        </p:nvGrpSpPr>
        <p:grpSpPr bwMode="auto">
          <a:xfrm>
            <a:off x="9945872" y="1035471"/>
            <a:ext cx="1444625" cy="1524000"/>
            <a:chOff x="864" y="1680"/>
            <a:chExt cx="910" cy="960"/>
          </a:xfrm>
        </p:grpSpPr>
        <p:sp>
          <p:nvSpPr>
            <p:cNvPr id="16" name="Oval 33"/>
            <p:cNvSpPr>
              <a:spLocks noChangeArrowheads="1"/>
            </p:cNvSpPr>
            <p:nvPr/>
          </p:nvSpPr>
          <p:spPr bwMode="gray">
            <a:xfrm>
              <a:off x="864" y="1680"/>
              <a:ext cx="910" cy="96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50000">
                  <a:srgbClr val="FF6699"/>
                </a:gs>
                <a:gs pos="100000">
                  <a:srgbClr val="FFFFFF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7" name="Oval 34"/>
            <p:cNvSpPr>
              <a:spLocks noChangeArrowheads="1"/>
            </p:cNvSpPr>
            <p:nvPr/>
          </p:nvSpPr>
          <p:spPr bwMode="gray">
            <a:xfrm>
              <a:off x="864" y="1680"/>
              <a:ext cx="910" cy="960"/>
            </a:xfrm>
            <a:prstGeom prst="ellipse">
              <a:avLst/>
            </a:prstGeom>
            <a:gradFill rotWithShape="1">
              <a:gsLst>
                <a:gs pos="0">
                  <a:srgbClr val="FF6699">
                    <a:alpha val="32001"/>
                  </a:srgbClr>
                </a:gs>
                <a:gs pos="100000">
                  <a:srgbClr val="000000">
                    <a:alpha val="89998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8" name="Oval 35"/>
            <p:cNvSpPr>
              <a:spLocks noChangeArrowheads="1"/>
            </p:cNvSpPr>
            <p:nvPr/>
          </p:nvSpPr>
          <p:spPr bwMode="gray">
            <a:xfrm>
              <a:off x="923" y="1742"/>
              <a:ext cx="792" cy="836"/>
            </a:xfrm>
            <a:prstGeom prst="ellipse">
              <a:avLst/>
            </a:prstGeom>
            <a:gradFill rotWithShape="1">
              <a:gsLst>
                <a:gs pos="0">
                  <a:srgbClr val="8A3753"/>
                </a:gs>
                <a:gs pos="50000">
                  <a:srgbClr val="FF6699"/>
                </a:gs>
                <a:gs pos="100000">
                  <a:srgbClr val="8A3753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9" name="Oval 36"/>
            <p:cNvSpPr>
              <a:spLocks noChangeArrowheads="1"/>
            </p:cNvSpPr>
            <p:nvPr/>
          </p:nvSpPr>
          <p:spPr bwMode="gray">
            <a:xfrm>
              <a:off x="912" y="1728"/>
              <a:ext cx="791" cy="836"/>
            </a:xfrm>
            <a:prstGeom prst="ellipse">
              <a:avLst/>
            </a:prstGeom>
            <a:gradFill rotWithShape="1">
              <a:gsLst>
                <a:gs pos="0">
                  <a:srgbClr val="A24161"/>
                </a:gs>
                <a:gs pos="100000">
                  <a:srgbClr val="FF6699">
                    <a:alpha val="0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0" name="Oval 37"/>
            <p:cNvSpPr>
              <a:spLocks noChangeArrowheads="1"/>
            </p:cNvSpPr>
            <p:nvPr/>
          </p:nvSpPr>
          <p:spPr bwMode="gray">
            <a:xfrm>
              <a:off x="966" y="1785"/>
              <a:ext cx="712" cy="7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1" name="Oval 38"/>
            <p:cNvSpPr>
              <a:spLocks noChangeArrowheads="1"/>
            </p:cNvSpPr>
            <p:nvPr/>
          </p:nvSpPr>
          <p:spPr bwMode="gray">
            <a:xfrm>
              <a:off x="960" y="1776"/>
              <a:ext cx="689" cy="727"/>
            </a:xfrm>
            <a:prstGeom prst="ellipse">
              <a:avLst/>
            </a:prstGeom>
            <a:gradFill rotWithShape="1">
              <a:gsLst>
                <a:gs pos="0">
                  <a:srgbClr val="595959"/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22" name="Oval 39"/>
            <p:cNvSpPr>
              <a:spLocks noChangeArrowheads="1"/>
            </p:cNvSpPr>
            <p:nvPr/>
          </p:nvSpPr>
          <p:spPr bwMode="gray">
            <a:xfrm>
              <a:off x="986" y="1801"/>
              <a:ext cx="673" cy="709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alpha val="0"/>
                  </a:srgbClr>
                </a:gs>
                <a:gs pos="100000">
                  <a:srgbClr val="E9E9E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23" name="Oval 40"/>
            <p:cNvSpPr>
              <a:spLocks noChangeArrowheads="1"/>
            </p:cNvSpPr>
            <p:nvPr/>
          </p:nvSpPr>
          <p:spPr bwMode="gray">
            <a:xfrm>
              <a:off x="994" y="1808"/>
              <a:ext cx="640" cy="663"/>
            </a:xfrm>
            <a:prstGeom prst="ellipse">
              <a:avLst/>
            </a:prstGeom>
            <a:gradFill rotWithShape="1">
              <a:gsLst>
                <a:gs pos="0">
                  <a:srgbClr val="989898"/>
                </a:gs>
                <a:gs pos="100000">
                  <a:srgbClr val="C0C0C0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24" name="Oval 41"/>
            <p:cNvSpPr>
              <a:spLocks noChangeArrowheads="1"/>
            </p:cNvSpPr>
            <p:nvPr/>
          </p:nvSpPr>
          <p:spPr bwMode="gray">
            <a:xfrm>
              <a:off x="1031" y="1827"/>
              <a:ext cx="569" cy="538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0C0C0">
                    <a:alpha val="37999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25" name="Text Box 42"/>
            <p:cNvSpPr txBox="1">
              <a:spLocks noChangeArrowheads="1"/>
            </p:cNvSpPr>
            <p:nvPr/>
          </p:nvSpPr>
          <p:spPr bwMode="gray">
            <a:xfrm>
              <a:off x="1022" y="1968"/>
              <a:ext cx="604" cy="4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2000" b="1" dirty="0">
                  <a:solidFill>
                    <a:srgbClr val="000000"/>
                  </a:solidFill>
                  <a:latin typeface="黑体" pitchFamily="2" charset="-122"/>
                  <a:ea typeface="黑体" pitchFamily="2" charset="-122"/>
                </a:rPr>
                <a:t>回归</a:t>
              </a:r>
              <a:endParaRPr lang="en-US" altLang="zh-CN" sz="2000" b="1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endParaRPr>
            </a:p>
            <a:p>
              <a:pPr algn="ctr"/>
              <a:r>
                <a:rPr lang="zh-CN" altLang="en-US" sz="2000" b="1" dirty="0">
                  <a:solidFill>
                    <a:srgbClr val="000000"/>
                  </a:solidFill>
                  <a:latin typeface="黑体" pitchFamily="2" charset="-122"/>
                  <a:ea typeface="黑体" pitchFamily="2" charset="-122"/>
                </a:rPr>
                <a:t>分析法</a:t>
              </a:r>
              <a:endParaRPr lang="en-US" altLang="zh-CN" sz="2000" b="1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91344" y="92845"/>
            <a:ext cx="4392488" cy="621664"/>
            <a:chOff x="1271464" y="2420888"/>
            <a:chExt cx="4392488" cy="621664"/>
          </a:xfrm>
        </p:grpSpPr>
        <p:sp>
          <p:nvSpPr>
            <p:cNvPr id="27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410743" y="2457777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步骤二  分解混合成本</a:t>
              </a:r>
            </a:p>
          </p:txBody>
        </p:sp>
      </p:grpSp>
      <p:grpSp>
        <p:nvGrpSpPr>
          <p:cNvPr id="29" name="组合 28"/>
          <p:cNvGrpSpPr>
            <a:grpSpLocks/>
          </p:cNvGrpSpPr>
          <p:nvPr/>
        </p:nvGrpSpPr>
        <p:grpSpPr bwMode="auto">
          <a:xfrm>
            <a:off x="-35454" y="836712"/>
            <a:ext cx="3611174" cy="822325"/>
            <a:chOff x="11113" y="950913"/>
            <a:chExt cx="5445943" cy="822325"/>
          </a:xfrm>
        </p:grpSpPr>
        <p:pic>
          <p:nvPicPr>
            <p:cNvPr id="30" name="TextBox 17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Text Box 4"/>
            <p:cNvSpPr txBox="1">
              <a:spLocks noChangeArrowheads="1"/>
            </p:cNvSpPr>
            <p:nvPr/>
          </p:nvSpPr>
          <p:spPr bwMode="auto">
            <a:xfrm>
              <a:off x="240206" y="1124745"/>
              <a:ext cx="50008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二、回归分析法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041316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1493241"/>
              </p:ext>
            </p:extLst>
          </p:nvPr>
        </p:nvGraphicFramePr>
        <p:xfrm>
          <a:off x="2545482" y="2564904"/>
          <a:ext cx="2038350" cy="835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8" name="公式" r:id="rId3" imgW="1041120" imgH="431640" progId="Equation.3">
                  <p:embed/>
                </p:oleObj>
              </mc:Choice>
              <mc:Fallback>
                <p:oleObj name="公式" r:id="rId3" imgW="10411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5482" y="2564904"/>
                        <a:ext cx="2038350" cy="835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8754587"/>
              </p:ext>
            </p:extLst>
          </p:nvPr>
        </p:nvGraphicFramePr>
        <p:xfrm>
          <a:off x="5703019" y="2420888"/>
          <a:ext cx="2490788" cy="979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9" name="公式" r:id="rId5" imgW="1384200" imgH="545760" progId="Equation.3">
                  <p:embed/>
                </p:oleObj>
              </mc:Choice>
              <mc:Fallback>
                <p:oleObj name="公式" r:id="rId5" imgW="1384200" imgH="5457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03019" y="2420888"/>
                        <a:ext cx="2490788" cy="9794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1" name="Group 32"/>
          <p:cNvGrpSpPr>
            <a:grpSpLocks/>
          </p:cNvGrpSpPr>
          <p:nvPr/>
        </p:nvGrpSpPr>
        <p:grpSpPr bwMode="auto">
          <a:xfrm>
            <a:off x="10272464" y="1068015"/>
            <a:ext cx="1444625" cy="1524000"/>
            <a:chOff x="864" y="1680"/>
            <a:chExt cx="910" cy="960"/>
          </a:xfrm>
        </p:grpSpPr>
        <p:sp>
          <p:nvSpPr>
            <p:cNvPr id="22" name="Oval 33"/>
            <p:cNvSpPr>
              <a:spLocks noChangeArrowheads="1"/>
            </p:cNvSpPr>
            <p:nvPr/>
          </p:nvSpPr>
          <p:spPr bwMode="gray">
            <a:xfrm>
              <a:off x="864" y="1680"/>
              <a:ext cx="910" cy="96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50000">
                  <a:srgbClr val="FF6699"/>
                </a:gs>
                <a:gs pos="100000">
                  <a:srgbClr val="FFFFFF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3" name="Oval 34"/>
            <p:cNvSpPr>
              <a:spLocks noChangeArrowheads="1"/>
            </p:cNvSpPr>
            <p:nvPr/>
          </p:nvSpPr>
          <p:spPr bwMode="gray">
            <a:xfrm>
              <a:off x="864" y="1680"/>
              <a:ext cx="910" cy="960"/>
            </a:xfrm>
            <a:prstGeom prst="ellipse">
              <a:avLst/>
            </a:prstGeom>
            <a:gradFill rotWithShape="1">
              <a:gsLst>
                <a:gs pos="0">
                  <a:srgbClr val="FF6699">
                    <a:alpha val="32001"/>
                  </a:srgbClr>
                </a:gs>
                <a:gs pos="100000">
                  <a:srgbClr val="000000">
                    <a:alpha val="89998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4" name="Oval 35"/>
            <p:cNvSpPr>
              <a:spLocks noChangeArrowheads="1"/>
            </p:cNvSpPr>
            <p:nvPr/>
          </p:nvSpPr>
          <p:spPr bwMode="gray">
            <a:xfrm>
              <a:off x="923" y="1742"/>
              <a:ext cx="792" cy="836"/>
            </a:xfrm>
            <a:prstGeom prst="ellipse">
              <a:avLst/>
            </a:prstGeom>
            <a:gradFill rotWithShape="1">
              <a:gsLst>
                <a:gs pos="0">
                  <a:srgbClr val="8A3753"/>
                </a:gs>
                <a:gs pos="50000">
                  <a:srgbClr val="FF6699"/>
                </a:gs>
                <a:gs pos="100000">
                  <a:srgbClr val="8A3753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5" name="Oval 36"/>
            <p:cNvSpPr>
              <a:spLocks noChangeArrowheads="1"/>
            </p:cNvSpPr>
            <p:nvPr/>
          </p:nvSpPr>
          <p:spPr bwMode="gray">
            <a:xfrm>
              <a:off x="912" y="1728"/>
              <a:ext cx="791" cy="836"/>
            </a:xfrm>
            <a:prstGeom prst="ellipse">
              <a:avLst/>
            </a:prstGeom>
            <a:gradFill rotWithShape="1">
              <a:gsLst>
                <a:gs pos="0">
                  <a:srgbClr val="A24161"/>
                </a:gs>
                <a:gs pos="100000">
                  <a:srgbClr val="FF6699">
                    <a:alpha val="0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6" name="Oval 37"/>
            <p:cNvSpPr>
              <a:spLocks noChangeArrowheads="1"/>
            </p:cNvSpPr>
            <p:nvPr/>
          </p:nvSpPr>
          <p:spPr bwMode="gray">
            <a:xfrm>
              <a:off x="966" y="1785"/>
              <a:ext cx="712" cy="7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7" name="Oval 38"/>
            <p:cNvSpPr>
              <a:spLocks noChangeArrowheads="1"/>
            </p:cNvSpPr>
            <p:nvPr/>
          </p:nvSpPr>
          <p:spPr bwMode="gray">
            <a:xfrm>
              <a:off x="960" y="1776"/>
              <a:ext cx="689" cy="727"/>
            </a:xfrm>
            <a:prstGeom prst="ellipse">
              <a:avLst/>
            </a:prstGeom>
            <a:gradFill rotWithShape="1">
              <a:gsLst>
                <a:gs pos="0">
                  <a:srgbClr val="595959"/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28" name="Oval 39"/>
            <p:cNvSpPr>
              <a:spLocks noChangeArrowheads="1"/>
            </p:cNvSpPr>
            <p:nvPr/>
          </p:nvSpPr>
          <p:spPr bwMode="gray">
            <a:xfrm>
              <a:off x="986" y="1801"/>
              <a:ext cx="673" cy="709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alpha val="0"/>
                  </a:srgbClr>
                </a:gs>
                <a:gs pos="100000">
                  <a:srgbClr val="E9E9E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29" name="Oval 40"/>
            <p:cNvSpPr>
              <a:spLocks noChangeArrowheads="1"/>
            </p:cNvSpPr>
            <p:nvPr/>
          </p:nvSpPr>
          <p:spPr bwMode="gray">
            <a:xfrm>
              <a:off x="994" y="1808"/>
              <a:ext cx="640" cy="663"/>
            </a:xfrm>
            <a:prstGeom prst="ellipse">
              <a:avLst/>
            </a:prstGeom>
            <a:gradFill rotWithShape="1">
              <a:gsLst>
                <a:gs pos="0">
                  <a:srgbClr val="989898"/>
                </a:gs>
                <a:gs pos="100000">
                  <a:srgbClr val="C0C0C0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30" name="Oval 41"/>
            <p:cNvSpPr>
              <a:spLocks noChangeArrowheads="1"/>
            </p:cNvSpPr>
            <p:nvPr/>
          </p:nvSpPr>
          <p:spPr bwMode="gray">
            <a:xfrm>
              <a:off x="1031" y="1827"/>
              <a:ext cx="569" cy="538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0C0C0">
                    <a:alpha val="37999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31" name="Text Box 42"/>
            <p:cNvSpPr txBox="1">
              <a:spLocks noChangeArrowheads="1"/>
            </p:cNvSpPr>
            <p:nvPr/>
          </p:nvSpPr>
          <p:spPr bwMode="gray">
            <a:xfrm>
              <a:off x="1022" y="1968"/>
              <a:ext cx="604" cy="4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2000" b="1" dirty="0">
                  <a:solidFill>
                    <a:srgbClr val="000000"/>
                  </a:solidFill>
                  <a:latin typeface="黑体" pitchFamily="2" charset="-122"/>
                  <a:ea typeface="黑体" pitchFamily="2" charset="-122"/>
                </a:rPr>
                <a:t>回归</a:t>
              </a:r>
              <a:endParaRPr lang="en-US" altLang="zh-CN" sz="2000" b="1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endParaRPr>
            </a:p>
            <a:p>
              <a:pPr algn="ctr"/>
              <a:r>
                <a:rPr lang="zh-CN" altLang="en-US" sz="2000" b="1" dirty="0">
                  <a:solidFill>
                    <a:srgbClr val="000000"/>
                  </a:solidFill>
                  <a:latin typeface="黑体" pitchFamily="2" charset="-122"/>
                  <a:ea typeface="黑体" pitchFamily="2" charset="-122"/>
                </a:rPr>
                <a:t>分析法</a:t>
              </a:r>
              <a:endParaRPr lang="en-US" altLang="zh-CN" sz="2000" b="1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2988210" y="4085233"/>
            <a:ext cx="138371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2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1 077.41</a:t>
            </a:r>
            <a:endParaRPr lang="zh-CN" altLang="en-US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338833" y="4085232"/>
            <a:ext cx="95571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2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10.81</a:t>
            </a:r>
            <a:endParaRPr lang="zh-CN" altLang="en-US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191344" y="92845"/>
            <a:ext cx="4392488" cy="621664"/>
            <a:chOff x="1271464" y="2420888"/>
            <a:chExt cx="4392488" cy="621664"/>
          </a:xfrm>
        </p:grpSpPr>
        <p:sp>
          <p:nvSpPr>
            <p:cNvPr id="37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410743" y="2457777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步骤二  分解混合成本</a:t>
              </a:r>
            </a:p>
          </p:txBody>
        </p:sp>
      </p:grpSp>
      <p:grpSp>
        <p:nvGrpSpPr>
          <p:cNvPr id="39" name="组合 38"/>
          <p:cNvGrpSpPr>
            <a:grpSpLocks/>
          </p:cNvGrpSpPr>
          <p:nvPr/>
        </p:nvGrpSpPr>
        <p:grpSpPr bwMode="auto">
          <a:xfrm>
            <a:off x="-35454" y="836712"/>
            <a:ext cx="3611174" cy="822325"/>
            <a:chOff x="11113" y="950913"/>
            <a:chExt cx="5445943" cy="822325"/>
          </a:xfrm>
        </p:grpSpPr>
        <p:pic>
          <p:nvPicPr>
            <p:cNvPr id="40" name="TextBox 17"/>
            <p:cNvPicPr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" name="Text Box 4"/>
            <p:cNvSpPr txBox="1">
              <a:spLocks noChangeArrowheads="1"/>
            </p:cNvSpPr>
            <p:nvPr/>
          </p:nvSpPr>
          <p:spPr bwMode="auto">
            <a:xfrm>
              <a:off x="240206" y="1124745"/>
              <a:ext cx="50008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二、回归分析法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66655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1415603" y="2477978"/>
            <a:ext cx="4536504" cy="3073534"/>
          </a:xfrm>
          <a:prstGeom prst="rect">
            <a:avLst/>
          </a:prstGeom>
          <a:solidFill>
            <a:schemeClr val="bg1"/>
          </a:solidFill>
          <a:ln w="57150"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  <a:bevelB prst="convex"/>
          </a:sp3d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200" dirty="0"/>
              <a:t>　　将一定时期的混合成本历史数据，逐一在坐标图上标明以形成散布图，然后通过目测，在各个成本点之间做出一条反映成本变动平均趋势的直线，借以确定混合成本中变动成本和固定成本的方法。 </a:t>
            </a:r>
          </a:p>
        </p:txBody>
      </p:sp>
      <p:pic>
        <p:nvPicPr>
          <p:cNvPr id="16" name="Picture 6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7561" y="2348880"/>
            <a:ext cx="4752975" cy="325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" name="Group 54"/>
          <p:cNvGrpSpPr>
            <a:grpSpLocks/>
          </p:cNvGrpSpPr>
          <p:nvPr/>
        </p:nvGrpSpPr>
        <p:grpSpPr bwMode="auto">
          <a:xfrm>
            <a:off x="10056440" y="1268412"/>
            <a:ext cx="1439862" cy="1439863"/>
            <a:chOff x="1685" y="3125"/>
            <a:chExt cx="907" cy="907"/>
          </a:xfrm>
        </p:grpSpPr>
        <p:grpSp>
          <p:nvGrpSpPr>
            <p:cNvPr id="17" name="Group 55"/>
            <p:cNvGrpSpPr>
              <a:grpSpLocks/>
            </p:cNvGrpSpPr>
            <p:nvPr/>
          </p:nvGrpSpPr>
          <p:grpSpPr bwMode="auto">
            <a:xfrm>
              <a:off x="1685" y="3125"/>
              <a:ext cx="907" cy="907"/>
              <a:chOff x="2832" y="1728"/>
              <a:chExt cx="907" cy="907"/>
            </a:xfrm>
          </p:grpSpPr>
          <p:sp>
            <p:nvSpPr>
              <p:cNvPr id="19" name="Oval 56"/>
              <p:cNvSpPr>
                <a:spLocks noChangeArrowheads="1"/>
              </p:cNvSpPr>
              <p:nvPr/>
            </p:nvSpPr>
            <p:spPr bwMode="gray">
              <a:xfrm>
                <a:off x="2832" y="1728"/>
                <a:ext cx="907" cy="907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50000">
                    <a:srgbClr val="3965E1"/>
                  </a:gs>
                  <a:gs pos="100000">
                    <a:srgbClr val="FFFFFF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0" name="Oval 57"/>
              <p:cNvSpPr>
                <a:spLocks noChangeArrowheads="1"/>
              </p:cNvSpPr>
              <p:nvPr/>
            </p:nvSpPr>
            <p:spPr bwMode="gray">
              <a:xfrm>
                <a:off x="2832" y="1728"/>
                <a:ext cx="907" cy="907"/>
              </a:xfrm>
              <a:prstGeom prst="ellipse">
                <a:avLst/>
              </a:prstGeom>
              <a:gradFill rotWithShape="1">
                <a:gsLst>
                  <a:gs pos="0">
                    <a:srgbClr val="3965E1">
                      <a:alpha val="32001"/>
                    </a:srgbClr>
                  </a:gs>
                  <a:gs pos="100000">
                    <a:srgbClr val="000000">
                      <a:alpha val="89998"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1" name="Oval 58"/>
              <p:cNvSpPr>
                <a:spLocks noChangeArrowheads="1"/>
              </p:cNvSpPr>
              <p:nvPr/>
            </p:nvSpPr>
            <p:spPr bwMode="gray">
              <a:xfrm>
                <a:off x="2889" y="1788"/>
                <a:ext cx="787" cy="788"/>
              </a:xfrm>
              <a:prstGeom prst="ellipse">
                <a:avLst/>
              </a:prstGeom>
              <a:gradFill rotWithShape="1">
                <a:gsLst>
                  <a:gs pos="0">
                    <a:srgbClr val="1F377A"/>
                  </a:gs>
                  <a:gs pos="50000">
                    <a:srgbClr val="3965E1"/>
                  </a:gs>
                  <a:gs pos="100000">
                    <a:srgbClr val="1F377A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2" name="Oval 59"/>
              <p:cNvSpPr>
                <a:spLocks noChangeArrowheads="1"/>
              </p:cNvSpPr>
              <p:nvPr/>
            </p:nvSpPr>
            <p:spPr bwMode="gray">
              <a:xfrm>
                <a:off x="2889" y="1794"/>
                <a:ext cx="787" cy="788"/>
              </a:xfrm>
              <a:prstGeom prst="ellipse">
                <a:avLst/>
              </a:prstGeom>
              <a:gradFill rotWithShape="1">
                <a:gsLst>
                  <a:gs pos="0">
                    <a:srgbClr val="264396"/>
                  </a:gs>
                  <a:gs pos="100000">
                    <a:srgbClr val="3965E1">
                      <a:alpha val="0"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3" name="Oval 60"/>
              <p:cNvSpPr>
                <a:spLocks noChangeArrowheads="1"/>
              </p:cNvSpPr>
              <p:nvPr/>
            </p:nvSpPr>
            <p:spPr bwMode="gray">
              <a:xfrm>
                <a:off x="2928" y="1833"/>
                <a:ext cx="709" cy="709"/>
              </a:xfrm>
              <a:prstGeom prst="ellipse">
                <a:avLst/>
              </a:prstGeom>
              <a:gradFill rotWithShape="1">
                <a:gsLst>
                  <a:gs pos="0">
                    <a:srgbClr val="3965E1"/>
                  </a:gs>
                  <a:gs pos="100000">
                    <a:srgbClr val="03060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grpSp>
            <p:nvGrpSpPr>
              <p:cNvPr id="24" name="Group 61"/>
              <p:cNvGrpSpPr>
                <a:grpSpLocks/>
              </p:cNvGrpSpPr>
              <p:nvPr/>
            </p:nvGrpSpPr>
            <p:grpSpPr bwMode="auto">
              <a:xfrm>
                <a:off x="2946" y="1842"/>
                <a:ext cx="687" cy="688"/>
                <a:chOff x="4166" y="1706"/>
                <a:chExt cx="1252" cy="1252"/>
              </a:xfrm>
            </p:grpSpPr>
            <p:sp>
              <p:nvSpPr>
                <p:cNvPr id="25" name="Oval 62"/>
                <p:cNvSpPr>
                  <a:spLocks noChangeArrowheads="1"/>
                </p:cNvSpPr>
                <p:nvPr/>
              </p:nvSpPr>
              <p:spPr bwMode="gray">
                <a:xfrm>
                  <a:off x="4166" y="1706"/>
                  <a:ext cx="1252" cy="125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36869"/>
                    </a:gs>
                    <a:gs pos="100000">
                      <a:srgbClr val="D6E1E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6" name="Oval 63"/>
                <p:cNvSpPr>
                  <a:spLocks noChangeArrowheads="1"/>
                </p:cNvSpPr>
                <p:nvPr/>
              </p:nvSpPr>
              <p:spPr bwMode="gray">
                <a:xfrm>
                  <a:off x="4182" y="1713"/>
                  <a:ext cx="1222" cy="122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F1F5F5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7" name="Oval 64"/>
                <p:cNvSpPr>
                  <a:spLocks noChangeArrowheads="1"/>
                </p:cNvSpPr>
                <p:nvPr/>
              </p:nvSpPr>
              <p:spPr bwMode="gray">
                <a:xfrm>
                  <a:off x="4195" y="1725"/>
                  <a:ext cx="1162" cy="114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AAB2B3"/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8" name="Oval 65"/>
                <p:cNvSpPr>
                  <a:spLocks noChangeArrowheads="1"/>
                </p:cNvSpPr>
                <p:nvPr/>
              </p:nvSpPr>
              <p:spPr bwMode="gray">
                <a:xfrm>
                  <a:off x="4263" y="1757"/>
                  <a:ext cx="1033" cy="9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D6E1E2">
                        <a:alpha val="37999"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18" name="Text Box 66"/>
            <p:cNvSpPr txBox="1">
              <a:spLocks noChangeArrowheads="1"/>
            </p:cNvSpPr>
            <p:nvPr/>
          </p:nvSpPr>
          <p:spPr bwMode="gray">
            <a:xfrm>
              <a:off x="1745" y="3470"/>
              <a:ext cx="767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2000" b="1" dirty="0">
                  <a:solidFill>
                    <a:srgbClr val="000000"/>
                  </a:solidFill>
                  <a:latin typeface="黑体" pitchFamily="2" charset="-122"/>
                  <a:ea typeface="黑体" pitchFamily="2" charset="-122"/>
                </a:rPr>
                <a:t>散布图法</a:t>
              </a:r>
              <a:endParaRPr lang="en-US" altLang="zh-CN" sz="2000" b="1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endParaRPr>
            </a:p>
          </p:txBody>
        </p:sp>
      </p:grpSp>
      <p:grpSp>
        <p:nvGrpSpPr>
          <p:cNvPr id="29" name="组合 28"/>
          <p:cNvGrpSpPr>
            <a:grpSpLocks/>
          </p:cNvGrpSpPr>
          <p:nvPr/>
        </p:nvGrpSpPr>
        <p:grpSpPr bwMode="auto">
          <a:xfrm>
            <a:off x="-35454" y="836712"/>
            <a:ext cx="3395150" cy="822325"/>
            <a:chOff x="11113" y="950913"/>
            <a:chExt cx="5445943" cy="822325"/>
          </a:xfrm>
        </p:grpSpPr>
        <p:pic>
          <p:nvPicPr>
            <p:cNvPr id="30" name="TextBox 17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Text Box 4"/>
            <p:cNvSpPr txBox="1">
              <a:spLocks noChangeArrowheads="1"/>
            </p:cNvSpPr>
            <p:nvPr/>
          </p:nvSpPr>
          <p:spPr bwMode="auto">
            <a:xfrm>
              <a:off x="240206" y="1124745"/>
              <a:ext cx="50008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三、散布图法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91344" y="92845"/>
            <a:ext cx="4392488" cy="621664"/>
            <a:chOff x="1271464" y="2420888"/>
            <a:chExt cx="4392488" cy="621664"/>
          </a:xfrm>
        </p:grpSpPr>
        <p:sp>
          <p:nvSpPr>
            <p:cNvPr id="33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410743" y="2457777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步骤二  分解混合成本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43346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组合 31"/>
          <p:cNvGrpSpPr>
            <a:grpSpLocks/>
          </p:cNvGrpSpPr>
          <p:nvPr/>
        </p:nvGrpSpPr>
        <p:grpSpPr bwMode="auto">
          <a:xfrm>
            <a:off x="1127448" y="2204864"/>
            <a:ext cx="8218996" cy="2664294"/>
            <a:chOff x="838968" y="2216119"/>
            <a:chExt cx="8218488" cy="2664855"/>
          </a:xfrm>
        </p:grpSpPr>
        <p:sp>
          <p:nvSpPr>
            <p:cNvPr id="80" name="Rectangle 19"/>
            <p:cNvSpPr>
              <a:spLocks noChangeArrowheads="1"/>
            </p:cNvSpPr>
            <p:nvPr/>
          </p:nvSpPr>
          <p:spPr bwMode="auto">
            <a:xfrm>
              <a:off x="838968" y="2216119"/>
              <a:ext cx="8218488" cy="936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 eaLnBrk="0" hangingPunct="0">
                <a:spcBef>
                  <a:spcPct val="20000"/>
                </a:spcBef>
                <a:buClr>
                  <a:schemeClr val="bg2"/>
                </a:buClr>
                <a:buSzPct val="75000"/>
              </a:pPr>
              <a:r>
                <a:rPr lang="zh-CN" sz="2400" dirty="0">
                  <a:latin typeface="黑体" pitchFamily="2" charset="-122"/>
                  <a:ea typeface="黑体" pitchFamily="2" charset="-122"/>
                  <a:cs typeface="Times New Roman" pitchFamily="18" charset="0"/>
                </a:rPr>
                <a:t>根据混合成本的组成方程式</a:t>
              </a:r>
              <a:r>
                <a:rPr lang="en-US" altLang="zh-CN" sz="2400" i="1" dirty="0">
                  <a:latin typeface="黑体" pitchFamily="2" charset="-122"/>
                  <a:ea typeface="黑体" pitchFamily="2" charset="-122"/>
                  <a:cs typeface="Times New Roman" pitchFamily="18" charset="0"/>
                </a:rPr>
                <a:t>y</a:t>
              </a:r>
              <a:r>
                <a:rPr lang="en-US" altLang="zh-CN" sz="2400" dirty="0">
                  <a:latin typeface="黑体" pitchFamily="2" charset="-122"/>
                  <a:ea typeface="黑体" pitchFamily="2" charset="-122"/>
                  <a:cs typeface="Times New Roman" pitchFamily="18" charset="0"/>
                </a:rPr>
                <a:t>=</a:t>
              </a:r>
              <a:r>
                <a:rPr lang="en-US" altLang="zh-CN" sz="2400" i="1" dirty="0" err="1">
                  <a:latin typeface="黑体" pitchFamily="2" charset="-122"/>
                  <a:ea typeface="黑体" pitchFamily="2" charset="-122"/>
                  <a:cs typeface="Times New Roman" pitchFamily="18" charset="0"/>
                </a:rPr>
                <a:t>a</a:t>
              </a:r>
              <a:r>
                <a:rPr lang="en-US" altLang="zh-CN" sz="2400" dirty="0" err="1">
                  <a:latin typeface="黑体" pitchFamily="2" charset="-122"/>
                  <a:ea typeface="黑体" pitchFamily="2" charset="-122"/>
                  <a:cs typeface="Times New Roman" pitchFamily="18" charset="0"/>
                </a:rPr>
                <a:t>+</a:t>
              </a:r>
              <a:r>
                <a:rPr lang="en-US" altLang="zh-CN" sz="2400" i="1" dirty="0" err="1">
                  <a:latin typeface="黑体" pitchFamily="2" charset="-122"/>
                  <a:ea typeface="黑体" pitchFamily="2" charset="-122"/>
                  <a:cs typeface="Times New Roman" pitchFamily="18" charset="0"/>
                </a:rPr>
                <a:t>bx</a:t>
              </a:r>
              <a:r>
                <a:rPr lang="zh-CN" sz="2400" dirty="0">
                  <a:latin typeface="黑体" pitchFamily="2" charset="-122"/>
                  <a:ea typeface="黑体" pitchFamily="2" charset="-122"/>
                  <a:cs typeface="Times New Roman" pitchFamily="18" charset="0"/>
                </a:rPr>
                <a:t>和过去一定时</a:t>
              </a:r>
            </a:p>
            <a:p>
              <a:pPr marL="342900" indent="-342900" eaLnBrk="0" hangingPunct="0">
                <a:spcBef>
                  <a:spcPct val="20000"/>
                </a:spcBef>
                <a:buClr>
                  <a:schemeClr val="bg2"/>
                </a:buClr>
                <a:buSzPct val="75000"/>
              </a:pPr>
              <a:r>
                <a:rPr lang="zh-CN" sz="2400" dirty="0">
                  <a:latin typeface="黑体" pitchFamily="2" charset="-122"/>
                  <a:ea typeface="黑体" pitchFamily="2" charset="-122"/>
                  <a:cs typeface="Times New Roman" pitchFamily="18" charset="0"/>
                </a:rPr>
                <a:t>期内的业务的高低点资料：</a:t>
              </a:r>
              <a:endParaRPr lang="zh-CN" sz="2800" dirty="0">
                <a:latin typeface="黑体" pitchFamily="2" charset="-122"/>
                <a:ea typeface="黑体" pitchFamily="2" charset="-122"/>
                <a:cs typeface="Times New Roman" pitchFamily="18" charset="0"/>
              </a:endParaRPr>
            </a:p>
          </p:txBody>
        </p:sp>
        <p:graphicFrame>
          <p:nvGraphicFramePr>
            <p:cNvPr id="81" name="Object 20"/>
            <p:cNvGraphicFramePr>
              <a:graphicFrameLocks noChangeAspect="1"/>
            </p:cNvGraphicFramePr>
            <p:nvPr/>
          </p:nvGraphicFramePr>
          <p:xfrm>
            <a:off x="2008548" y="3262406"/>
            <a:ext cx="1944216" cy="10228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20" name="公式" r:id="rId3" imgW="774360" imgH="406080" progId="Equation.3">
                    <p:embed/>
                  </p:oleObj>
                </mc:Choice>
                <mc:Fallback>
                  <p:oleObj name="公式" r:id="rId3" imgW="774360" imgH="4060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08548" y="3262406"/>
                          <a:ext cx="1944216" cy="102282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2" name="Rectangle 21"/>
            <p:cNvSpPr>
              <a:spLocks noChangeArrowheads="1"/>
            </p:cNvSpPr>
            <p:nvPr/>
          </p:nvSpPr>
          <p:spPr bwMode="auto">
            <a:xfrm>
              <a:off x="4528828" y="3566307"/>
              <a:ext cx="2762295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zh-CN" sz="2200" i="1">
                  <a:latin typeface="Times New Roman" pitchFamily="18" charset="0"/>
                  <a:cs typeface="Times New Roman" pitchFamily="18" charset="0"/>
                </a:rPr>
                <a:t>y</a:t>
              </a:r>
              <a:r>
                <a:rPr lang="zh-CN" sz="2200">
                  <a:latin typeface="Times New Roman" pitchFamily="18" charset="0"/>
                  <a:cs typeface="Times New Roman" pitchFamily="18" charset="0"/>
                </a:rPr>
                <a:t>为总成本；</a:t>
              </a:r>
              <a:r>
                <a:rPr lang="en-US" altLang="zh-CN" sz="2200" i="1">
                  <a:latin typeface="Times New Roman" pitchFamily="18" charset="0"/>
                  <a:cs typeface="Times New Roman" pitchFamily="18" charset="0"/>
                </a:rPr>
                <a:t>x</a:t>
              </a:r>
              <a:r>
                <a:rPr lang="zh-CN" sz="2200">
                  <a:latin typeface="Times New Roman" pitchFamily="18" charset="0"/>
                  <a:cs typeface="Times New Roman" pitchFamily="18" charset="0"/>
                </a:rPr>
                <a:t>为产量 </a:t>
              </a:r>
            </a:p>
          </p:txBody>
        </p:sp>
        <p:graphicFrame>
          <p:nvGraphicFramePr>
            <p:cNvPr id="83" name="Object 2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69637321"/>
                </p:ext>
              </p:extLst>
            </p:nvPr>
          </p:nvGraphicFramePr>
          <p:xfrm>
            <a:off x="1991025" y="4293096"/>
            <a:ext cx="3960440" cy="5878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21" name="公式" r:id="rId5" imgW="1625400" imgH="241200" progId="Equation.3">
                    <p:embed/>
                  </p:oleObj>
                </mc:Choice>
                <mc:Fallback>
                  <p:oleObj name="公式" r:id="rId5" imgW="162540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91025" y="4293096"/>
                          <a:ext cx="3960440" cy="58787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95" name="Group 43"/>
          <p:cNvGrpSpPr>
            <a:grpSpLocks/>
          </p:cNvGrpSpPr>
          <p:nvPr/>
        </p:nvGrpSpPr>
        <p:grpSpPr bwMode="auto">
          <a:xfrm>
            <a:off x="9696400" y="1783869"/>
            <a:ext cx="1446213" cy="1524000"/>
            <a:chOff x="884" y="2523"/>
            <a:chExt cx="862" cy="862"/>
          </a:xfrm>
        </p:grpSpPr>
        <p:sp>
          <p:nvSpPr>
            <p:cNvPr id="96" name="Oval 44"/>
            <p:cNvSpPr>
              <a:spLocks noChangeArrowheads="1"/>
            </p:cNvSpPr>
            <p:nvPr/>
          </p:nvSpPr>
          <p:spPr bwMode="gray">
            <a:xfrm>
              <a:off x="884" y="2523"/>
              <a:ext cx="862" cy="862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50000">
                  <a:srgbClr val="00CC66"/>
                </a:gs>
                <a:gs pos="100000">
                  <a:srgbClr val="FFFFFF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97" name="Oval 45"/>
            <p:cNvSpPr>
              <a:spLocks noChangeArrowheads="1"/>
            </p:cNvSpPr>
            <p:nvPr/>
          </p:nvSpPr>
          <p:spPr bwMode="gray">
            <a:xfrm>
              <a:off x="884" y="2523"/>
              <a:ext cx="862" cy="862"/>
            </a:xfrm>
            <a:prstGeom prst="ellipse">
              <a:avLst/>
            </a:prstGeom>
            <a:gradFill rotWithShape="1">
              <a:gsLst>
                <a:gs pos="0">
                  <a:srgbClr val="00CC66">
                    <a:alpha val="32001"/>
                  </a:srgbClr>
                </a:gs>
                <a:gs pos="100000">
                  <a:srgbClr val="000000">
                    <a:alpha val="89998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98" name="Oval 46"/>
            <p:cNvSpPr>
              <a:spLocks noChangeArrowheads="1"/>
            </p:cNvSpPr>
            <p:nvPr/>
          </p:nvSpPr>
          <p:spPr bwMode="gray">
            <a:xfrm>
              <a:off x="940" y="2579"/>
              <a:ext cx="750" cy="750"/>
            </a:xfrm>
            <a:prstGeom prst="ellipse">
              <a:avLst/>
            </a:prstGeom>
            <a:gradFill rotWithShape="1">
              <a:gsLst>
                <a:gs pos="0">
                  <a:srgbClr val="006E37"/>
                </a:gs>
                <a:gs pos="50000">
                  <a:srgbClr val="00CC66"/>
                </a:gs>
                <a:gs pos="100000">
                  <a:srgbClr val="006E37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99" name="Oval 47"/>
            <p:cNvSpPr>
              <a:spLocks noChangeArrowheads="1"/>
            </p:cNvSpPr>
            <p:nvPr/>
          </p:nvSpPr>
          <p:spPr bwMode="gray">
            <a:xfrm>
              <a:off x="941" y="2579"/>
              <a:ext cx="749" cy="750"/>
            </a:xfrm>
            <a:prstGeom prst="ellipse">
              <a:avLst/>
            </a:prstGeom>
            <a:gradFill rotWithShape="1">
              <a:gsLst>
                <a:gs pos="0">
                  <a:srgbClr val="008241"/>
                </a:gs>
                <a:gs pos="100000">
                  <a:srgbClr val="00CC66">
                    <a:alpha val="0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00" name="Oval 48"/>
            <p:cNvSpPr>
              <a:spLocks noChangeArrowheads="1"/>
            </p:cNvSpPr>
            <p:nvPr/>
          </p:nvSpPr>
          <p:spPr bwMode="gray">
            <a:xfrm>
              <a:off x="981" y="2617"/>
              <a:ext cx="674" cy="674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01" name="Oval 49"/>
            <p:cNvSpPr>
              <a:spLocks noChangeArrowheads="1"/>
            </p:cNvSpPr>
            <p:nvPr/>
          </p:nvSpPr>
          <p:spPr bwMode="gray">
            <a:xfrm>
              <a:off x="992" y="2628"/>
              <a:ext cx="653" cy="653"/>
            </a:xfrm>
            <a:prstGeom prst="ellipse">
              <a:avLst/>
            </a:prstGeom>
            <a:gradFill rotWithShape="1">
              <a:gsLst>
                <a:gs pos="0">
                  <a:srgbClr val="595959"/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102" name="Oval 50"/>
            <p:cNvSpPr>
              <a:spLocks noChangeArrowheads="1"/>
            </p:cNvSpPr>
            <p:nvPr/>
          </p:nvSpPr>
          <p:spPr bwMode="gray">
            <a:xfrm>
              <a:off x="1000" y="2632"/>
              <a:ext cx="637" cy="63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alpha val="0"/>
                  </a:srgbClr>
                </a:gs>
                <a:gs pos="100000">
                  <a:srgbClr val="E9E9E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103" name="Oval 51"/>
            <p:cNvSpPr>
              <a:spLocks noChangeArrowheads="1"/>
            </p:cNvSpPr>
            <p:nvPr/>
          </p:nvSpPr>
          <p:spPr bwMode="gray">
            <a:xfrm>
              <a:off x="1007" y="2638"/>
              <a:ext cx="606" cy="595"/>
            </a:xfrm>
            <a:prstGeom prst="ellipse">
              <a:avLst/>
            </a:prstGeom>
            <a:gradFill rotWithShape="1">
              <a:gsLst>
                <a:gs pos="0">
                  <a:srgbClr val="989898"/>
                </a:gs>
                <a:gs pos="100000">
                  <a:srgbClr val="C0C0C0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104" name="Oval 52"/>
            <p:cNvSpPr>
              <a:spLocks noChangeArrowheads="1"/>
            </p:cNvSpPr>
            <p:nvPr/>
          </p:nvSpPr>
          <p:spPr bwMode="gray">
            <a:xfrm>
              <a:off x="1042" y="2655"/>
              <a:ext cx="539" cy="48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0C0C0">
                    <a:alpha val="37999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</p:grpSp>
      <p:sp>
        <p:nvSpPr>
          <p:cNvPr id="105" name="Text Box 53"/>
          <p:cNvSpPr txBox="1">
            <a:spLocks noChangeArrowheads="1"/>
          </p:cNvSpPr>
          <p:nvPr/>
        </p:nvSpPr>
        <p:spPr bwMode="gray">
          <a:xfrm>
            <a:off x="9822119" y="2381255"/>
            <a:ext cx="1217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000" b="1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高低点法</a:t>
            </a:r>
            <a:endParaRPr lang="en-US" altLang="zh-CN" sz="2000" b="1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191344" y="92845"/>
            <a:ext cx="4392488" cy="621664"/>
            <a:chOff x="1271464" y="2420888"/>
            <a:chExt cx="4392488" cy="621664"/>
          </a:xfrm>
        </p:grpSpPr>
        <p:sp>
          <p:nvSpPr>
            <p:cNvPr id="29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410743" y="2457777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步骤二  分解混合成本</a:t>
              </a:r>
            </a:p>
          </p:txBody>
        </p:sp>
      </p:grpSp>
      <p:grpSp>
        <p:nvGrpSpPr>
          <p:cNvPr id="31" name="组合 30"/>
          <p:cNvGrpSpPr>
            <a:grpSpLocks/>
          </p:cNvGrpSpPr>
          <p:nvPr/>
        </p:nvGrpSpPr>
        <p:grpSpPr bwMode="auto">
          <a:xfrm>
            <a:off x="-35454" y="836712"/>
            <a:ext cx="3395150" cy="822325"/>
            <a:chOff x="11113" y="950913"/>
            <a:chExt cx="5445943" cy="822325"/>
          </a:xfrm>
        </p:grpSpPr>
        <p:pic>
          <p:nvPicPr>
            <p:cNvPr id="32" name="TextBox 17"/>
            <p:cNvPicPr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" name="Text Box 4"/>
            <p:cNvSpPr txBox="1">
              <a:spLocks noChangeArrowheads="1"/>
            </p:cNvSpPr>
            <p:nvPr/>
          </p:nvSpPr>
          <p:spPr bwMode="auto">
            <a:xfrm>
              <a:off x="240206" y="1124745"/>
              <a:ext cx="50008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一、高低点法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293702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>
            <a:grpSpLocks/>
          </p:cNvGrpSpPr>
          <p:nvPr/>
        </p:nvGrpSpPr>
        <p:grpSpPr bwMode="auto">
          <a:xfrm>
            <a:off x="-35454" y="836712"/>
            <a:ext cx="3395150" cy="822325"/>
            <a:chOff x="11113" y="950913"/>
            <a:chExt cx="5445943" cy="822325"/>
          </a:xfrm>
        </p:grpSpPr>
        <p:pic>
          <p:nvPicPr>
            <p:cNvPr id="14" name="TextBox 17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Text Box 4"/>
            <p:cNvSpPr txBox="1">
              <a:spLocks noChangeArrowheads="1"/>
            </p:cNvSpPr>
            <p:nvPr/>
          </p:nvSpPr>
          <p:spPr bwMode="auto">
            <a:xfrm>
              <a:off x="240206" y="1124745"/>
              <a:ext cx="50008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一、高低点法</a:t>
              </a:r>
            </a:p>
          </p:txBody>
        </p:sp>
      </p:grpSp>
      <p:grpSp>
        <p:nvGrpSpPr>
          <p:cNvPr id="25" name="Group 43"/>
          <p:cNvGrpSpPr>
            <a:grpSpLocks/>
          </p:cNvGrpSpPr>
          <p:nvPr/>
        </p:nvGrpSpPr>
        <p:grpSpPr bwMode="auto">
          <a:xfrm>
            <a:off x="9912424" y="1124744"/>
            <a:ext cx="1446213" cy="1524000"/>
            <a:chOff x="884" y="2523"/>
            <a:chExt cx="862" cy="862"/>
          </a:xfrm>
        </p:grpSpPr>
        <p:sp>
          <p:nvSpPr>
            <p:cNvPr id="26" name="Oval 44"/>
            <p:cNvSpPr>
              <a:spLocks noChangeArrowheads="1"/>
            </p:cNvSpPr>
            <p:nvPr/>
          </p:nvSpPr>
          <p:spPr bwMode="gray">
            <a:xfrm>
              <a:off x="884" y="2523"/>
              <a:ext cx="862" cy="862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50000">
                  <a:srgbClr val="00CC66"/>
                </a:gs>
                <a:gs pos="100000">
                  <a:srgbClr val="FFFFFF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7" name="Oval 45"/>
            <p:cNvSpPr>
              <a:spLocks noChangeArrowheads="1"/>
            </p:cNvSpPr>
            <p:nvPr/>
          </p:nvSpPr>
          <p:spPr bwMode="gray">
            <a:xfrm>
              <a:off x="884" y="2523"/>
              <a:ext cx="862" cy="862"/>
            </a:xfrm>
            <a:prstGeom prst="ellipse">
              <a:avLst/>
            </a:prstGeom>
            <a:gradFill rotWithShape="1">
              <a:gsLst>
                <a:gs pos="0">
                  <a:srgbClr val="00CC66">
                    <a:alpha val="32001"/>
                  </a:srgbClr>
                </a:gs>
                <a:gs pos="100000">
                  <a:srgbClr val="000000">
                    <a:alpha val="89998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8" name="Oval 46"/>
            <p:cNvSpPr>
              <a:spLocks noChangeArrowheads="1"/>
            </p:cNvSpPr>
            <p:nvPr/>
          </p:nvSpPr>
          <p:spPr bwMode="gray">
            <a:xfrm>
              <a:off x="940" y="2579"/>
              <a:ext cx="750" cy="750"/>
            </a:xfrm>
            <a:prstGeom prst="ellipse">
              <a:avLst/>
            </a:prstGeom>
            <a:gradFill rotWithShape="1">
              <a:gsLst>
                <a:gs pos="0">
                  <a:srgbClr val="006E37"/>
                </a:gs>
                <a:gs pos="50000">
                  <a:srgbClr val="00CC66"/>
                </a:gs>
                <a:gs pos="100000">
                  <a:srgbClr val="006E37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9" name="Oval 47"/>
            <p:cNvSpPr>
              <a:spLocks noChangeArrowheads="1"/>
            </p:cNvSpPr>
            <p:nvPr/>
          </p:nvSpPr>
          <p:spPr bwMode="gray">
            <a:xfrm>
              <a:off x="941" y="2579"/>
              <a:ext cx="749" cy="750"/>
            </a:xfrm>
            <a:prstGeom prst="ellipse">
              <a:avLst/>
            </a:prstGeom>
            <a:gradFill rotWithShape="1">
              <a:gsLst>
                <a:gs pos="0">
                  <a:srgbClr val="008241"/>
                </a:gs>
                <a:gs pos="100000">
                  <a:srgbClr val="00CC66">
                    <a:alpha val="0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30" name="Oval 48"/>
            <p:cNvSpPr>
              <a:spLocks noChangeArrowheads="1"/>
            </p:cNvSpPr>
            <p:nvPr/>
          </p:nvSpPr>
          <p:spPr bwMode="gray">
            <a:xfrm>
              <a:off x="981" y="2617"/>
              <a:ext cx="674" cy="674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31" name="Oval 49"/>
            <p:cNvSpPr>
              <a:spLocks noChangeArrowheads="1"/>
            </p:cNvSpPr>
            <p:nvPr/>
          </p:nvSpPr>
          <p:spPr bwMode="gray">
            <a:xfrm>
              <a:off x="992" y="2628"/>
              <a:ext cx="653" cy="653"/>
            </a:xfrm>
            <a:prstGeom prst="ellipse">
              <a:avLst/>
            </a:prstGeom>
            <a:gradFill rotWithShape="1">
              <a:gsLst>
                <a:gs pos="0">
                  <a:srgbClr val="595959"/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34" name="Oval 50"/>
            <p:cNvSpPr>
              <a:spLocks noChangeArrowheads="1"/>
            </p:cNvSpPr>
            <p:nvPr/>
          </p:nvSpPr>
          <p:spPr bwMode="gray">
            <a:xfrm>
              <a:off x="1000" y="2632"/>
              <a:ext cx="637" cy="63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alpha val="0"/>
                  </a:srgbClr>
                </a:gs>
                <a:gs pos="100000">
                  <a:srgbClr val="E9E9E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35" name="Oval 51"/>
            <p:cNvSpPr>
              <a:spLocks noChangeArrowheads="1"/>
            </p:cNvSpPr>
            <p:nvPr/>
          </p:nvSpPr>
          <p:spPr bwMode="gray">
            <a:xfrm>
              <a:off x="1007" y="2638"/>
              <a:ext cx="606" cy="595"/>
            </a:xfrm>
            <a:prstGeom prst="ellipse">
              <a:avLst/>
            </a:prstGeom>
            <a:gradFill rotWithShape="1">
              <a:gsLst>
                <a:gs pos="0">
                  <a:srgbClr val="989898"/>
                </a:gs>
                <a:gs pos="100000">
                  <a:srgbClr val="C0C0C0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36" name="Oval 52"/>
            <p:cNvSpPr>
              <a:spLocks noChangeArrowheads="1"/>
            </p:cNvSpPr>
            <p:nvPr/>
          </p:nvSpPr>
          <p:spPr bwMode="gray">
            <a:xfrm>
              <a:off x="1042" y="2655"/>
              <a:ext cx="539" cy="48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0C0C0">
                    <a:alpha val="37999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</p:grpSp>
      <p:sp>
        <p:nvSpPr>
          <p:cNvPr id="37" name="Text Box 53"/>
          <p:cNvSpPr txBox="1">
            <a:spLocks noChangeArrowheads="1"/>
          </p:cNvSpPr>
          <p:nvPr/>
        </p:nvSpPr>
        <p:spPr bwMode="gray">
          <a:xfrm>
            <a:off x="10038143" y="1722130"/>
            <a:ext cx="1217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000" b="1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高低点法</a:t>
            </a:r>
            <a:endParaRPr lang="en-US" altLang="zh-CN" sz="2000" b="1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</p:txBody>
      </p:sp>
      <p:graphicFrame>
        <p:nvGraphicFramePr>
          <p:cNvPr id="38" name="表格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783111"/>
              </p:ext>
            </p:extLst>
          </p:nvPr>
        </p:nvGraphicFramePr>
        <p:xfrm>
          <a:off x="911424" y="2204864"/>
          <a:ext cx="8127999" cy="28202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4279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/>
                        <a:t>月份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/>
                        <a:t>业务量（小时）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/>
                        <a:t>维修费（元）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7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41 000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5 400</a:t>
                      </a:r>
                      <a:endParaRPr lang="zh-CN" altLang="en-US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8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38 000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5 100</a:t>
                      </a:r>
                      <a:endParaRPr lang="zh-CN" altLang="en-US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9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53 000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6 600</a:t>
                      </a:r>
                      <a:endParaRPr lang="zh-CN" altLang="en-US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10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46 000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5 700</a:t>
                      </a:r>
                      <a:endParaRPr lang="zh-CN" altLang="en-US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11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43 000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5 650</a:t>
                      </a:r>
                      <a:endParaRPr lang="zh-CN" altLang="en-US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12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49 000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5 780</a:t>
                      </a:r>
                      <a:endParaRPr lang="zh-CN" altLang="en-US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9" name="矩形 38"/>
          <p:cNvSpPr/>
          <p:nvPr/>
        </p:nvSpPr>
        <p:spPr>
          <a:xfrm>
            <a:off x="911424" y="5661248"/>
            <a:ext cx="7560840" cy="63094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ts val="4200"/>
              </a:lnSpc>
            </a:pP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下个月的业务量预计为</a:t>
            </a:r>
            <a:r>
              <a:rPr lang="en-US" altLang="zh-CN" sz="2400" dirty="0">
                <a:latin typeface="黑体" pitchFamily="2" charset="-122"/>
                <a:ea typeface="黑体" pitchFamily="2" charset="-122"/>
              </a:rPr>
              <a:t>50 000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小时，请预测维修费用。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191344" y="92845"/>
            <a:ext cx="4392488" cy="621664"/>
            <a:chOff x="1271464" y="2420888"/>
            <a:chExt cx="4392488" cy="621664"/>
          </a:xfrm>
        </p:grpSpPr>
        <p:sp>
          <p:nvSpPr>
            <p:cNvPr id="40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410743" y="2457777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步骤二  分解混合成本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008359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组合 31"/>
          <p:cNvGrpSpPr>
            <a:grpSpLocks/>
          </p:cNvGrpSpPr>
          <p:nvPr/>
        </p:nvGrpSpPr>
        <p:grpSpPr bwMode="auto">
          <a:xfrm>
            <a:off x="894891" y="2132856"/>
            <a:ext cx="7426325" cy="1717767"/>
            <a:chOff x="644560" y="3262022"/>
            <a:chExt cx="7425866" cy="1718128"/>
          </a:xfrm>
        </p:grpSpPr>
        <p:graphicFrame>
          <p:nvGraphicFramePr>
            <p:cNvPr id="81" name="Object 2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6219679"/>
                </p:ext>
              </p:extLst>
            </p:nvPr>
          </p:nvGraphicFramePr>
          <p:xfrm>
            <a:off x="661092" y="3262022"/>
            <a:ext cx="4493935" cy="10225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71" name="公式" r:id="rId3" imgW="1790640" imgH="406080" progId="Equation.3">
                    <p:embed/>
                  </p:oleObj>
                </mc:Choice>
                <mc:Fallback>
                  <p:oleObj name="公式" r:id="rId3" imgW="1790640" imgH="4060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61092" y="3262022"/>
                          <a:ext cx="4493935" cy="102256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3" name="Object 2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39688626"/>
                </p:ext>
              </p:extLst>
            </p:nvPr>
          </p:nvGraphicFramePr>
          <p:xfrm>
            <a:off x="644560" y="4391064"/>
            <a:ext cx="7425866" cy="58908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72" name="公式" r:id="rId5" imgW="3047760" imgH="241200" progId="Equation.3">
                    <p:embed/>
                  </p:oleObj>
                </mc:Choice>
                <mc:Fallback>
                  <p:oleObj name="公式" r:id="rId5" imgW="304776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44560" y="4391064"/>
                          <a:ext cx="7425866" cy="58908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95" name="Group 43"/>
          <p:cNvGrpSpPr>
            <a:grpSpLocks/>
          </p:cNvGrpSpPr>
          <p:nvPr/>
        </p:nvGrpSpPr>
        <p:grpSpPr bwMode="auto">
          <a:xfrm>
            <a:off x="9696400" y="1783869"/>
            <a:ext cx="1446213" cy="1524000"/>
            <a:chOff x="884" y="2523"/>
            <a:chExt cx="862" cy="862"/>
          </a:xfrm>
        </p:grpSpPr>
        <p:sp>
          <p:nvSpPr>
            <p:cNvPr id="96" name="Oval 44"/>
            <p:cNvSpPr>
              <a:spLocks noChangeArrowheads="1"/>
            </p:cNvSpPr>
            <p:nvPr/>
          </p:nvSpPr>
          <p:spPr bwMode="gray">
            <a:xfrm>
              <a:off x="884" y="2523"/>
              <a:ext cx="862" cy="862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50000">
                  <a:srgbClr val="00CC66"/>
                </a:gs>
                <a:gs pos="100000">
                  <a:srgbClr val="FFFFFF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97" name="Oval 45"/>
            <p:cNvSpPr>
              <a:spLocks noChangeArrowheads="1"/>
            </p:cNvSpPr>
            <p:nvPr/>
          </p:nvSpPr>
          <p:spPr bwMode="gray">
            <a:xfrm>
              <a:off x="884" y="2523"/>
              <a:ext cx="862" cy="862"/>
            </a:xfrm>
            <a:prstGeom prst="ellipse">
              <a:avLst/>
            </a:prstGeom>
            <a:gradFill rotWithShape="1">
              <a:gsLst>
                <a:gs pos="0">
                  <a:srgbClr val="00CC66">
                    <a:alpha val="32001"/>
                  </a:srgbClr>
                </a:gs>
                <a:gs pos="100000">
                  <a:srgbClr val="000000">
                    <a:alpha val="89998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98" name="Oval 46"/>
            <p:cNvSpPr>
              <a:spLocks noChangeArrowheads="1"/>
            </p:cNvSpPr>
            <p:nvPr/>
          </p:nvSpPr>
          <p:spPr bwMode="gray">
            <a:xfrm>
              <a:off x="940" y="2579"/>
              <a:ext cx="750" cy="750"/>
            </a:xfrm>
            <a:prstGeom prst="ellipse">
              <a:avLst/>
            </a:prstGeom>
            <a:gradFill rotWithShape="1">
              <a:gsLst>
                <a:gs pos="0">
                  <a:srgbClr val="006E37"/>
                </a:gs>
                <a:gs pos="50000">
                  <a:srgbClr val="00CC66"/>
                </a:gs>
                <a:gs pos="100000">
                  <a:srgbClr val="006E37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99" name="Oval 47"/>
            <p:cNvSpPr>
              <a:spLocks noChangeArrowheads="1"/>
            </p:cNvSpPr>
            <p:nvPr/>
          </p:nvSpPr>
          <p:spPr bwMode="gray">
            <a:xfrm>
              <a:off x="941" y="2579"/>
              <a:ext cx="749" cy="750"/>
            </a:xfrm>
            <a:prstGeom prst="ellipse">
              <a:avLst/>
            </a:prstGeom>
            <a:gradFill rotWithShape="1">
              <a:gsLst>
                <a:gs pos="0">
                  <a:srgbClr val="008241"/>
                </a:gs>
                <a:gs pos="100000">
                  <a:srgbClr val="00CC66">
                    <a:alpha val="0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00" name="Oval 48"/>
            <p:cNvSpPr>
              <a:spLocks noChangeArrowheads="1"/>
            </p:cNvSpPr>
            <p:nvPr/>
          </p:nvSpPr>
          <p:spPr bwMode="gray">
            <a:xfrm>
              <a:off x="981" y="2617"/>
              <a:ext cx="674" cy="674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01" name="Oval 49"/>
            <p:cNvSpPr>
              <a:spLocks noChangeArrowheads="1"/>
            </p:cNvSpPr>
            <p:nvPr/>
          </p:nvSpPr>
          <p:spPr bwMode="gray">
            <a:xfrm>
              <a:off x="992" y="2628"/>
              <a:ext cx="653" cy="653"/>
            </a:xfrm>
            <a:prstGeom prst="ellipse">
              <a:avLst/>
            </a:prstGeom>
            <a:gradFill rotWithShape="1">
              <a:gsLst>
                <a:gs pos="0">
                  <a:srgbClr val="595959"/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102" name="Oval 50"/>
            <p:cNvSpPr>
              <a:spLocks noChangeArrowheads="1"/>
            </p:cNvSpPr>
            <p:nvPr/>
          </p:nvSpPr>
          <p:spPr bwMode="gray">
            <a:xfrm>
              <a:off x="1000" y="2632"/>
              <a:ext cx="637" cy="63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alpha val="0"/>
                  </a:srgbClr>
                </a:gs>
                <a:gs pos="100000">
                  <a:srgbClr val="E9E9E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103" name="Oval 51"/>
            <p:cNvSpPr>
              <a:spLocks noChangeArrowheads="1"/>
            </p:cNvSpPr>
            <p:nvPr/>
          </p:nvSpPr>
          <p:spPr bwMode="gray">
            <a:xfrm>
              <a:off x="1007" y="2638"/>
              <a:ext cx="606" cy="595"/>
            </a:xfrm>
            <a:prstGeom prst="ellipse">
              <a:avLst/>
            </a:prstGeom>
            <a:gradFill rotWithShape="1">
              <a:gsLst>
                <a:gs pos="0">
                  <a:srgbClr val="989898"/>
                </a:gs>
                <a:gs pos="100000">
                  <a:srgbClr val="C0C0C0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104" name="Oval 52"/>
            <p:cNvSpPr>
              <a:spLocks noChangeArrowheads="1"/>
            </p:cNvSpPr>
            <p:nvPr/>
          </p:nvSpPr>
          <p:spPr bwMode="gray">
            <a:xfrm>
              <a:off x="1042" y="2655"/>
              <a:ext cx="539" cy="48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0C0C0">
                    <a:alpha val="37999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</p:grpSp>
      <p:sp>
        <p:nvSpPr>
          <p:cNvPr id="105" name="Text Box 53"/>
          <p:cNvSpPr txBox="1">
            <a:spLocks noChangeArrowheads="1"/>
          </p:cNvSpPr>
          <p:nvPr/>
        </p:nvSpPr>
        <p:spPr bwMode="gray">
          <a:xfrm>
            <a:off x="9822119" y="2381255"/>
            <a:ext cx="1217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000" b="1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高低点法</a:t>
            </a:r>
            <a:endParaRPr lang="en-US" altLang="zh-CN" sz="2000" b="1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5744987"/>
              </p:ext>
            </p:extLst>
          </p:nvPr>
        </p:nvGraphicFramePr>
        <p:xfrm>
          <a:off x="888306" y="4147933"/>
          <a:ext cx="4919662" cy="401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3" name="公式" r:id="rId7" imgW="2019240" imgH="164880" progId="Equation.3">
                  <p:embed/>
                </p:oleObj>
              </mc:Choice>
              <mc:Fallback>
                <p:oleObj name="公式" r:id="rId7" imgW="2019240" imgH="164880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8306" y="4147933"/>
                        <a:ext cx="4919662" cy="401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3424698"/>
              </p:ext>
            </p:extLst>
          </p:nvPr>
        </p:nvGraphicFramePr>
        <p:xfrm>
          <a:off x="892836" y="4989853"/>
          <a:ext cx="7116763" cy="401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4" name="公式" r:id="rId9" imgW="2920680" imgH="164880" progId="Equation.3">
                  <p:embed/>
                </p:oleObj>
              </mc:Choice>
              <mc:Fallback>
                <p:oleObj name="公式" r:id="rId9" imgW="2920680" imgH="164880" progId="Equation.3">
                  <p:embed/>
                  <p:pic>
                    <p:nvPicPr>
                      <p:cNvPr id="0" name="对象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2836" y="4989853"/>
                        <a:ext cx="7116763" cy="401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5" name="组合 24"/>
          <p:cNvGrpSpPr/>
          <p:nvPr/>
        </p:nvGrpSpPr>
        <p:grpSpPr>
          <a:xfrm>
            <a:off x="191344" y="92845"/>
            <a:ext cx="4392488" cy="621664"/>
            <a:chOff x="1271464" y="2420888"/>
            <a:chExt cx="4392488" cy="621664"/>
          </a:xfrm>
        </p:grpSpPr>
        <p:sp>
          <p:nvSpPr>
            <p:cNvPr id="29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410743" y="2457777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步骤二  分解混合成本</a:t>
              </a:r>
            </a:p>
          </p:txBody>
        </p:sp>
      </p:grpSp>
      <p:grpSp>
        <p:nvGrpSpPr>
          <p:cNvPr id="31" name="组合 30"/>
          <p:cNvGrpSpPr>
            <a:grpSpLocks/>
          </p:cNvGrpSpPr>
          <p:nvPr/>
        </p:nvGrpSpPr>
        <p:grpSpPr bwMode="auto">
          <a:xfrm>
            <a:off x="-35454" y="836712"/>
            <a:ext cx="3395150" cy="822325"/>
            <a:chOff x="11113" y="950913"/>
            <a:chExt cx="5445943" cy="822325"/>
          </a:xfrm>
        </p:grpSpPr>
        <p:pic>
          <p:nvPicPr>
            <p:cNvPr id="32" name="TextBox 17"/>
            <p:cNvPicPr>
              <a:picLocks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" name="Text Box 4"/>
            <p:cNvSpPr txBox="1">
              <a:spLocks noChangeArrowheads="1"/>
            </p:cNvSpPr>
            <p:nvPr/>
          </p:nvSpPr>
          <p:spPr bwMode="auto">
            <a:xfrm>
              <a:off x="240206" y="1124745"/>
              <a:ext cx="50008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一、高低点法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05874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43"/>
          <p:cNvGrpSpPr>
            <a:grpSpLocks/>
          </p:cNvGrpSpPr>
          <p:nvPr/>
        </p:nvGrpSpPr>
        <p:grpSpPr bwMode="auto">
          <a:xfrm>
            <a:off x="9696400" y="1783869"/>
            <a:ext cx="1446213" cy="1524000"/>
            <a:chOff x="884" y="2523"/>
            <a:chExt cx="862" cy="862"/>
          </a:xfrm>
        </p:grpSpPr>
        <p:sp>
          <p:nvSpPr>
            <p:cNvPr id="96" name="Oval 44"/>
            <p:cNvSpPr>
              <a:spLocks noChangeArrowheads="1"/>
            </p:cNvSpPr>
            <p:nvPr/>
          </p:nvSpPr>
          <p:spPr bwMode="gray">
            <a:xfrm>
              <a:off x="884" y="2523"/>
              <a:ext cx="862" cy="862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50000">
                  <a:srgbClr val="00CC66"/>
                </a:gs>
                <a:gs pos="100000">
                  <a:srgbClr val="FFFFFF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97" name="Oval 45"/>
            <p:cNvSpPr>
              <a:spLocks noChangeArrowheads="1"/>
            </p:cNvSpPr>
            <p:nvPr/>
          </p:nvSpPr>
          <p:spPr bwMode="gray">
            <a:xfrm>
              <a:off x="884" y="2523"/>
              <a:ext cx="862" cy="862"/>
            </a:xfrm>
            <a:prstGeom prst="ellipse">
              <a:avLst/>
            </a:prstGeom>
            <a:gradFill rotWithShape="1">
              <a:gsLst>
                <a:gs pos="0">
                  <a:srgbClr val="00CC66">
                    <a:alpha val="32001"/>
                  </a:srgbClr>
                </a:gs>
                <a:gs pos="100000">
                  <a:srgbClr val="000000">
                    <a:alpha val="89998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98" name="Oval 46"/>
            <p:cNvSpPr>
              <a:spLocks noChangeArrowheads="1"/>
            </p:cNvSpPr>
            <p:nvPr/>
          </p:nvSpPr>
          <p:spPr bwMode="gray">
            <a:xfrm>
              <a:off x="940" y="2579"/>
              <a:ext cx="750" cy="750"/>
            </a:xfrm>
            <a:prstGeom prst="ellipse">
              <a:avLst/>
            </a:prstGeom>
            <a:gradFill rotWithShape="1">
              <a:gsLst>
                <a:gs pos="0">
                  <a:srgbClr val="006E37"/>
                </a:gs>
                <a:gs pos="50000">
                  <a:srgbClr val="00CC66"/>
                </a:gs>
                <a:gs pos="100000">
                  <a:srgbClr val="006E37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99" name="Oval 47"/>
            <p:cNvSpPr>
              <a:spLocks noChangeArrowheads="1"/>
            </p:cNvSpPr>
            <p:nvPr/>
          </p:nvSpPr>
          <p:spPr bwMode="gray">
            <a:xfrm>
              <a:off x="941" y="2579"/>
              <a:ext cx="749" cy="750"/>
            </a:xfrm>
            <a:prstGeom prst="ellipse">
              <a:avLst/>
            </a:prstGeom>
            <a:gradFill rotWithShape="1">
              <a:gsLst>
                <a:gs pos="0">
                  <a:srgbClr val="008241"/>
                </a:gs>
                <a:gs pos="100000">
                  <a:srgbClr val="00CC66">
                    <a:alpha val="0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00" name="Oval 48"/>
            <p:cNvSpPr>
              <a:spLocks noChangeArrowheads="1"/>
            </p:cNvSpPr>
            <p:nvPr/>
          </p:nvSpPr>
          <p:spPr bwMode="gray">
            <a:xfrm>
              <a:off x="981" y="2617"/>
              <a:ext cx="674" cy="674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01" name="Oval 49"/>
            <p:cNvSpPr>
              <a:spLocks noChangeArrowheads="1"/>
            </p:cNvSpPr>
            <p:nvPr/>
          </p:nvSpPr>
          <p:spPr bwMode="gray">
            <a:xfrm>
              <a:off x="992" y="2628"/>
              <a:ext cx="653" cy="653"/>
            </a:xfrm>
            <a:prstGeom prst="ellipse">
              <a:avLst/>
            </a:prstGeom>
            <a:gradFill rotWithShape="1">
              <a:gsLst>
                <a:gs pos="0">
                  <a:srgbClr val="595959"/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102" name="Oval 50"/>
            <p:cNvSpPr>
              <a:spLocks noChangeArrowheads="1"/>
            </p:cNvSpPr>
            <p:nvPr/>
          </p:nvSpPr>
          <p:spPr bwMode="gray">
            <a:xfrm>
              <a:off x="1000" y="2632"/>
              <a:ext cx="637" cy="63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alpha val="0"/>
                  </a:srgbClr>
                </a:gs>
                <a:gs pos="100000">
                  <a:srgbClr val="E9E9E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103" name="Oval 51"/>
            <p:cNvSpPr>
              <a:spLocks noChangeArrowheads="1"/>
            </p:cNvSpPr>
            <p:nvPr/>
          </p:nvSpPr>
          <p:spPr bwMode="gray">
            <a:xfrm>
              <a:off x="1007" y="2638"/>
              <a:ext cx="606" cy="595"/>
            </a:xfrm>
            <a:prstGeom prst="ellipse">
              <a:avLst/>
            </a:prstGeom>
            <a:gradFill rotWithShape="1">
              <a:gsLst>
                <a:gs pos="0">
                  <a:srgbClr val="989898"/>
                </a:gs>
                <a:gs pos="100000">
                  <a:srgbClr val="C0C0C0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104" name="Oval 52"/>
            <p:cNvSpPr>
              <a:spLocks noChangeArrowheads="1"/>
            </p:cNvSpPr>
            <p:nvPr/>
          </p:nvSpPr>
          <p:spPr bwMode="gray">
            <a:xfrm>
              <a:off x="1042" y="2655"/>
              <a:ext cx="539" cy="48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0C0C0">
                    <a:alpha val="37999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</p:grpSp>
      <p:sp>
        <p:nvSpPr>
          <p:cNvPr id="105" name="Text Box 53"/>
          <p:cNvSpPr txBox="1">
            <a:spLocks noChangeArrowheads="1"/>
          </p:cNvSpPr>
          <p:nvPr/>
        </p:nvSpPr>
        <p:spPr bwMode="gray">
          <a:xfrm>
            <a:off x="9822119" y="2381255"/>
            <a:ext cx="1217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000" b="1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高低点法</a:t>
            </a:r>
            <a:endParaRPr lang="en-US" altLang="zh-CN" sz="2000" b="1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2" name="圆角矩形 2"/>
          <p:cNvSpPr>
            <a:spLocks noChangeArrowheads="1"/>
          </p:cNvSpPr>
          <p:nvPr/>
        </p:nvSpPr>
        <p:spPr bwMode="auto">
          <a:xfrm flipH="1">
            <a:off x="1820763" y="3339616"/>
            <a:ext cx="3367087" cy="1825625"/>
          </a:xfrm>
          <a:custGeom>
            <a:avLst/>
            <a:gdLst>
              <a:gd name="T0" fmla="*/ 102626 w 4351098"/>
              <a:gd name="T1" fmla="*/ 756084 h 2261022"/>
              <a:gd name="T2" fmla="*/ 858710 w 4351098"/>
              <a:gd name="T3" fmla="*/ 0 h 2261022"/>
              <a:gd name="T4" fmla="*/ 3595014 w 4351098"/>
              <a:gd name="T5" fmla="*/ 0 h 2261022"/>
              <a:gd name="T6" fmla="*/ 4351098 w 4351098"/>
              <a:gd name="T7" fmla="*/ 756084 h 2261022"/>
              <a:gd name="T8" fmla="*/ 4351098 w 4351098"/>
              <a:gd name="T9" fmla="*/ 756084 h 2261022"/>
              <a:gd name="T10" fmla="*/ 3595014 w 4351098"/>
              <a:gd name="T11" fmla="*/ 1512168 h 2261022"/>
              <a:gd name="T12" fmla="*/ 858710 w 4351098"/>
              <a:gd name="T13" fmla="*/ 1512168 h 2261022"/>
              <a:gd name="T14" fmla="*/ 88629 w 4351098"/>
              <a:gd name="T15" fmla="*/ 2261022 h 2261022"/>
              <a:gd name="T16" fmla="*/ 102626 w 4351098"/>
              <a:gd name="T17" fmla="*/ 756084 h 226102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351098"/>
              <a:gd name="T28" fmla="*/ 0 h 2261022"/>
              <a:gd name="T29" fmla="*/ 4351098 w 4351098"/>
              <a:gd name="T30" fmla="*/ 2261022 h 226102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351098" h="2261022">
                <a:moveTo>
                  <a:pt x="102626" y="756084"/>
                </a:moveTo>
                <a:cubicBezTo>
                  <a:pt x="230973" y="379247"/>
                  <a:pt x="441136" y="0"/>
                  <a:pt x="858710" y="0"/>
                </a:cubicBezTo>
                <a:lnTo>
                  <a:pt x="3595014" y="0"/>
                </a:lnTo>
                <a:cubicBezTo>
                  <a:pt x="4012588" y="0"/>
                  <a:pt x="4351098" y="338510"/>
                  <a:pt x="4351098" y="756084"/>
                </a:cubicBezTo>
                <a:lnTo>
                  <a:pt x="4351098" y="756084"/>
                </a:lnTo>
                <a:cubicBezTo>
                  <a:pt x="4351098" y="1173658"/>
                  <a:pt x="4012588" y="1512168"/>
                  <a:pt x="3595014" y="1512168"/>
                </a:cubicBezTo>
                <a:lnTo>
                  <a:pt x="858710" y="1512168"/>
                </a:lnTo>
                <a:cubicBezTo>
                  <a:pt x="316231" y="1484577"/>
                  <a:pt x="81639" y="2237407"/>
                  <a:pt x="88629" y="2261022"/>
                </a:cubicBezTo>
                <a:cubicBezTo>
                  <a:pt x="-37385" y="2135008"/>
                  <a:pt x="-25721" y="1132921"/>
                  <a:pt x="102626" y="756084"/>
                </a:cubicBezTo>
                <a:close/>
              </a:path>
            </a:pathLst>
          </a:custGeom>
          <a:gradFill rotWithShape="1">
            <a:gsLst>
              <a:gs pos="0">
                <a:srgbClr val="0092C8"/>
              </a:gs>
              <a:gs pos="28999">
                <a:srgbClr val="0088EE"/>
              </a:gs>
              <a:gs pos="81000">
                <a:srgbClr val="0072C8"/>
              </a:gs>
              <a:gs pos="100000">
                <a:srgbClr val="00B0F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CFE8CC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23" name="圆角矩形 2"/>
          <p:cNvSpPr>
            <a:spLocks noChangeArrowheads="1"/>
          </p:cNvSpPr>
          <p:nvPr/>
        </p:nvSpPr>
        <p:spPr bwMode="auto">
          <a:xfrm flipH="1">
            <a:off x="1822350" y="3247541"/>
            <a:ext cx="3346450" cy="1946275"/>
          </a:xfrm>
          <a:custGeom>
            <a:avLst/>
            <a:gdLst>
              <a:gd name="T0" fmla="*/ 76953 w 4325425"/>
              <a:gd name="T1" fmla="*/ 756084 h 2410587"/>
              <a:gd name="T2" fmla="*/ 833037 w 4325425"/>
              <a:gd name="T3" fmla="*/ 0 h 2410587"/>
              <a:gd name="T4" fmla="*/ 3569341 w 4325425"/>
              <a:gd name="T5" fmla="*/ 0 h 2410587"/>
              <a:gd name="T6" fmla="*/ 4325425 w 4325425"/>
              <a:gd name="T7" fmla="*/ 756084 h 2410587"/>
              <a:gd name="T8" fmla="*/ 4325425 w 4325425"/>
              <a:gd name="T9" fmla="*/ 756084 h 2410587"/>
              <a:gd name="T10" fmla="*/ 3569341 w 4325425"/>
              <a:gd name="T11" fmla="*/ 1512168 h 2410587"/>
              <a:gd name="T12" fmla="*/ 833037 w 4325425"/>
              <a:gd name="T13" fmla="*/ 1512168 h 2410587"/>
              <a:gd name="T14" fmla="*/ 55248 w 4325425"/>
              <a:gd name="T15" fmla="*/ 2410587 h 2410587"/>
              <a:gd name="T16" fmla="*/ 76953 w 4325425"/>
              <a:gd name="T17" fmla="*/ 756084 h 241058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325425"/>
              <a:gd name="T28" fmla="*/ 0 h 2410587"/>
              <a:gd name="T29" fmla="*/ 4325425 w 4325425"/>
              <a:gd name="T30" fmla="*/ 2410587 h 241058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325425" h="2410587">
                <a:moveTo>
                  <a:pt x="76953" y="756084"/>
                </a:moveTo>
                <a:cubicBezTo>
                  <a:pt x="206584" y="354320"/>
                  <a:pt x="415463" y="0"/>
                  <a:pt x="833037" y="0"/>
                </a:cubicBezTo>
                <a:lnTo>
                  <a:pt x="3569341" y="0"/>
                </a:lnTo>
                <a:cubicBezTo>
                  <a:pt x="3986915" y="0"/>
                  <a:pt x="4325425" y="338510"/>
                  <a:pt x="4325425" y="756084"/>
                </a:cubicBezTo>
                <a:lnTo>
                  <a:pt x="4325425" y="756084"/>
                </a:lnTo>
                <a:cubicBezTo>
                  <a:pt x="4325425" y="1173658"/>
                  <a:pt x="3986915" y="1512168"/>
                  <a:pt x="3569341" y="1512168"/>
                </a:cubicBezTo>
                <a:lnTo>
                  <a:pt x="833037" y="1512168"/>
                </a:lnTo>
                <a:cubicBezTo>
                  <a:pt x="290558" y="1484577"/>
                  <a:pt x="48258" y="2386972"/>
                  <a:pt x="55248" y="2410587"/>
                </a:cubicBezTo>
                <a:cubicBezTo>
                  <a:pt x="11033" y="2270940"/>
                  <a:pt x="-52678" y="1157848"/>
                  <a:pt x="76953" y="756084"/>
                </a:cubicBezTo>
                <a:close/>
              </a:path>
            </a:pathLst>
          </a:custGeom>
          <a:gradFill rotWithShape="1">
            <a:gsLst>
              <a:gs pos="0">
                <a:srgbClr val="00668B"/>
              </a:gs>
              <a:gs pos="25000">
                <a:srgbClr val="00B1F6"/>
              </a:gs>
              <a:gs pos="50000">
                <a:srgbClr val="0092C8"/>
              </a:gs>
              <a:gs pos="78000">
                <a:srgbClr val="00B0F0"/>
              </a:gs>
              <a:gs pos="100000">
                <a:srgbClr val="0090CC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CFE8CC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29" name="圆角矩形 2"/>
          <p:cNvSpPr>
            <a:spLocks noChangeArrowheads="1"/>
          </p:cNvSpPr>
          <p:nvPr/>
        </p:nvSpPr>
        <p:spPr bwMode="auto">
          <a:xfrm>
            <a:off x="5152925" y="2342666"/>
            <a:ext cx="3535363" cy="2030413"/>
          </a:xfrm>
          <a:custGeom>
            <a:avLst/>
            <a:gdLst>
              <a:gd name="T0" fmla="*/ 58844 w 4307316"/>
              <a:gd name="T1" fmla="*/ 756084 h 2261022"/>
              <a:gd name="T2" fmla="*/ 814928 w 4307316"/>
              <a:gd name="T3" fmla="*/ 0 h 2261022"/>
              <a:gd name="T4" fmla="*/ 3551232 w 4307316"/>
              <a:gd name="T5" fmla="*/ 0 h 2261022"/>
              <a:gd name="T6" fmla="*/ 4307316 w 4307316"/>
              <a:gd name="T7" fmla="*/ 756084 h 2261022"/>
              <a:gd name="T8" fmla="*/ 4307316 w 4307316"/>
              <a:gd name="T9" fmla="*/ 756084 h 2261022"/>
              <a:gd name="T10" fmla="*/ 3551232 w 4307316"/>
              <a:gd name="T11" fmla="*/ 1512168 h 2261022"/>
              <a:gd name="T12" fmla="*/ 814928 w 4307316"/>
              <a:gd name="T13" fmla="*/ 1512168 h 2261022"/>
              <a:gd name="T14" fmla="*/ 63601 w 4307316"/>
              <a:gd name="T15" fmla="*/ 2261022 h 2261022"/>
              <a:gd name="T16" fmla="*/ 58844 w 4307316"/>
              <a:gd name="T17" fmla="*/ 756084 h 226102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307316"/>
              <a:gd name="T28" fmla="*/ 0 h 2261022"/>
              <a:gd name="T29" fmla="*/ 4307316 w 4307316"/>
              <a:gd name="T30" fmla="*/ 2261022 h 226102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307316" h="2261022">
                <a:moveTo>
                  <a:pt x="58844" y="756084"/>
                </a:moveTo>
                <a:cubicBezTo>
                  <a:pt x="84312" y="379247"/>
                  <a:pt x="397354" y="0"/>
                  <a:pt x="814928" y="0"/>
                </a:cubicBezTo>
                <a:lnTo>
                  <a:pt x="3551232" y="0"/>
                </a:lnTo>
                <a:cubicBezTo>
                  <a:pt x="3968806" y="0"/>
                  <a:pt x="4307316" y="338510"/>
                  <a:pt x="4307316" y="756084"/>
                </a:cubicBezTo>
                <a:lnTo>
                  <a:pt x="4307316" y="756084"/>
                </a:lnTo>
                <a:cubicBezTo>
                  <a:pt x="4307316" y="1173658"/>
                  <a:pt x="3968806" y="1512168"/>
                  <a:pt x="3551232" y="1512168"/>
                </a:cubicBezTo>
                <a:lnTo>
                  <a:pt x="814928" y="1512168"/>
                </a:lnTo>
                <a:cubicBezTo>
                  <a:pt x="272449" y="1484577"/>
                  <a:pt x="56611" y="2237407"/>
                  <a:pt x="63601" y="2261022"/>
                </a:cubicBezTo>
                <a:cubicBezTo>
                  <a:pt x="-62413" y="2135008"/>
                  <a:pt x="33376" y="1132921"/>
                  <a:pt x="58844" y="756084"/>
                </a:cubicBezTo>
                <a:close/>
              </a:path>
            </a:pathLst>
          </a:custGeom>
          <a:gradFill rotWithShape="1">
            <a:gsLst>
              <a:gs pos="0">
                <a:srgbClr val="CBEC78"/>
              </a:gs>
              <a:gs pos="28999">
                <a:srgbClr val="559A16"/>
              </a:gs>
              <a:gs pos="81000">
                <a:srgbClr val="559A16"/>
              </a:gs>
              <a:gs pos="100000">
                <a:srgbClr val="CBEC78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CFE8CC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30" name="圆角矩形 2"/>
          <p:cNvSpPr>
            <a:spLocks noChangeArrowheads="1"/>
          </p:cNvSpPr>
          <p:nvPr/>
        </p:nvSpPr>
        <p:spPr bwMode="auto">
          <a:xfrm>
            <a:off x="5133875" y="2241066"/>
            <a:ext cx="3554413" cy="2130425"/>
          </a:xfrm>
          <a:custGeom>
            <a:avLst/>
            <a:gdLst>
              <a:gd name="T0" fmla="*/ 81568 w 4330040"/>
              <a:gd name="T1" fmla="*/ 756084 h 2373557"/>
              <a:gd name="T2" fmla="*/ 837652 w 4330040"/>
              <a:gd name="T3" fmla="*/ 0 h 2373557"/>
              <a:gd name="T4" fmla="*/ 3573956 w 4330040"/>
              <a:gd name="T5" fmla="*/ 0 h 2373557"/>
              <a:gd name="T6" fmla="*/ 4330040 w 4330040"/>
              <a:gd name="T7" fmla="*/ 756084 h 2373557"/>
              <a:gd name="T8" fmla="*/ 4330040 w 4330040"/>
              <a:gd name="T9" fmla="*/ 756084 h 2373557"/>
              <a:gd name="T10" fmla="*/ 3573956 w 4330040"/>
              <a:gd name="T11" fmla="*/ 1512168 h 2373557"/>
              <a:gd name="T12" fmla="*/ 837652 w 4330040"/>
              <a:gd name="T13" fmla="*/ 1512168 h 2373557"/>
              <a:gd name="T14" fmla="*/ 50625 w 4330040"/>
              <a:gd name="T15" fmla="*/ 2373557 h 2373557"/>
              <a:gd name="T16" fmla="*/ 81568 w 4330040"/>
              <a:gd name="T17" fmla="*/ 756084 h 23735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330040"/>
              <a:gd name="T28" fmla="*/ 0 h 2373557"/>
              <a:gd name="T29" fmla="*/ 4330040 w 4330040"/>
              <a:gd name="T30" fmla="*/ 2373557 h 23735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330040" h="2373557">
                <a:moveTo>
                  <a:pt x="81568" y="756084"/>
                </a:moveTo>
                <a:cubicBezTo>
                  <a:pt x="212739" y="360491"/>
                  <a:pt x="420078" y="0"/>
                  <a:pt x="837652" y="0"/>
                </a:cubicBezTo>
                <a:lnTo>
                  <a:pt x="3573956" y="0"/>
                </a:lnTo>
                <a:cubicBezTo>
                  <a:pt x="3991530" y="0"/>
                  <a:pt x="4330040" y="338510"/>
                  <a:pt x="4330040" y="756084"/>
                </a:cubicBezTo>
                <a:lnTo>
                  <a:pt x="4330040" y="756084"/>
                </a:lnTo>
                <a:cubicBezTo>
                  <a:pt x="4330040" y="1173658"/>
                  <a:pt x="3991530" y="1512168"/>
                  <a:pt x="3573956" y="1512168"/>
                </a:cubicBezTo>
                <a:lnTo>
                  <a:pt x="837652" y="1512168"/>
                </a:lnTo>
                <a:cubicBezTo>
                  <a:pt x="295173" y="1484577"/>
                  <a:pt x="43635" y="2349942"/>
                  <a:pt x="50625" y="2373557"/>
                </a:cubicBezTo>
                <a:cubicBezTo>
                  <a:pt x="6410" y="2233910"/>
                  <a:pt x="-49603" y="1151677"/>
                  <a:pt x="81568" y="756084"/>
                </a:cubicBezTo>
                <a:close/>
              </a:path>
            </a:pathLst>
          </a:custGeom>
          <a:gradFill rotWithShape="1">
            <a:gsLst>
              <a:gs pos="0">
                <a:srgbClr val="559A16"/>
              </a:gs>
              <a:gs pos="25000">
                <a:srgbClr val="A9E020"/>
              </a:gs>
              <a:gs pos="48000">
                <a:srgbClr val="66A818"/>
              </a:gs>
              <a:gs pos="75999">
                <a:srgbClr val="A9E020"/>
              </a:gs>
              <a:gs pos="100000">
                <a:srgbClr val="66A818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CFE8CC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31" name="TextBox 26"/>
          <p:cNvSpPr>
            <a:spLocks noChangeArrowheads="1"/>
          </p:cNvSpPr>
          <p:nvPr/>
        </p:nvSpPr>
        <p:spPr bwMode="auto">
          <a:xfrm>
            <a:off x="6539095" y="2780928"/>
            <a:ext cx="194421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400" dirty="0"/>
              <a:t>计算简便</a:t>
            </a:r>
          </a:p>
        </p:txBody>
      </p:sp>
      <p:sp>
        <p:nvSpPr>
          <p:cNvPr id="32" name="矩形 27"/>
          <p:cNvSpPr>
            <a:spLocks noChangeArrowheads="1"/>
          </p:cNvSpPr>
          <p:nvPr/>
        </p:nvSpPr>
        <p:spPr bwMode="auto">
          <a:xfrm>
            <a:off x="5108474" y="3465029"/>
            <a:ext cx="60325" cy="2164680"/>
          </a:xfrm>
          <a:prstGeom prst="rect">
            <a:avLst/>
          </a:prstGeom>
          <a:gradFill rotWithShape="1">
            <a:gsLst>
              <a:gs pos="0">
                <a:srgbClr val="3F3F3F"/>
              </a:gs>
              <a:gs pos="53000">
                <a:srgbClr val="3F3F3F"/>
              </a:gs>
              <a:gs pos="100000">
                <a:srgbClr val="CFE8CC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CFE8CC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33" name="TextBox 29"/>
          <p:cNvSpPr>
            <a:spLocks noChangeArrowheads="1"/>
          </p:cNvSpPr>
          <p:nvPr/>
        </p:nvSpPr>
        <p:spPr bwMode="auto">
          <a:xfrm>
            <a:off x="5451374" y="2624484"/>
            <a:ext cx="1469232" cy="73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latin typeface="Agency FB" pitchFamily="34" charset="0"/>
                <a:ea typeface="微软雅黑" pitchFamily="34" charset="-122"/>
                <a:sym typeface="Arial" pitchFamily="34" charset="0"/>
              </a:rPr>
              <a:t>优点</a:t>
            </a:r>
          </a:p>
        </p:txBody>
      </p:sp>
      <p:sp>
        <p:nvSpPr>
          <p:cNvPr id="34" name="TextBox 30"/>
          <p:cNvSpPr>
            <a:spLocks noChangeArrowheads="1"/>
          </p:cNvSpPr>
          <p:nvPr/>
        </p:nvSpPr>
        <p:spPr bwMode="auto">
          <a:xfrm>
            <a:off x="2398990" y="5642084"/>
            <a:ext cx="57975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3F3F3F"/>
                </a:solidFill>
                <a:latin typeface="Agency FB" pitchFamily="34" charset="0"/>
                <a:ea typeface="微软雅黑" pitchFamily="34" charset="-122"/>
                <a:sym typeface="Calibri" pitchFamily="34" charset="0"/>
              </a:rPr>
              <a:t>对高低点法的评价</a:t>
            </a:r>
          </a:p>
        </p:txBody>
      </p:sp>
      <p:sp>
        <p:nvSpPr>
          <p:cNvPr id="37" name="TextBox 33"/>
          <p:cNvSpPr>
            <a:spLocks noChangeArrowheads="1"/>
          </p:cNvSpPr>
          <p:nvPr/>
        </p:nvSpPr>
        <p:spPr bwMode="auto">
          <a:xfrm>
            <a:off x="2762151" y="3421449"/>
            <a:ext cx="225373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zh-CN" sz="2000" dirty="0"/>
              <a:t>仅以高低两点决定成本性态，因此带有一定的偶然性。</a:t>
            </a:r>
          </a:p>
        </p:txBody>
      </p:sp>
      <p:sp>
        <p:nvSpPr>
          <p:cNvPr id="38" name="TextBox 34"/>
          <p:cNvSpPr>
            <a:spLocks noChangeArrowheads="1"/>
          </p:cNvSpPr>
          <p:nvPr/>
        </p:nvSpPr>
        <p:spPr bwMode="auto">
          <a:xfrm>
            <a:off x="1863625" y="3553469"/>
            <a:ext cx="1036638" cy="667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dirty="0">
                <a:latin typeface="Agency FB" pitchFamily="34" charset="0"/>
                <a:ea typeface="微软雅黑" pitchFamily="34" charset="-122"/>
                <a:sym typeface="Arial" pitchFamily="34" charset="0"/>
              </a:rPr>
              <a:t>缺点</a:t>
            </a:r>
          </a:p>
        </p:txBody>
      </p:sp>
      <p:grpSp>
        <p:nvGrpSpPr>
          <p:cNvPr id="35" name="组合 34"/>
          <p:cNvGrpSpPr/>
          <p:nvPr/>
        </p:nvGrpSpPr>
        <p:grpSpPr>
          <a:xfrm>
            <a:off x="191344" y="92845"/>
            <a:ext cx="4392488" cy="621664"/>
            <a:chOff x="1271464" y="2420888"/>
            <a:chExt cx="4392488" cy="621664"/>
          </a:xfrm>
        </p:grpSpPr>
        <p:sp>
          <p:nvSpPr>
            <p:cNvPr id="36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410743" y="2457777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步骤二  分解混合成本</a:t>
              </a:r>
            </a:p>
          </p:txBody>
        </p:sp>
      </p:grpSp>
      <p:grpSp>
        <p:nvGrpSpPr>
          <p:cNvPr id="40" name="组合 39"/>
          <p:cNvGrpSpPr>
            <a:grpSpLocks/>
          </p:cNvGrpSpPr>
          <p:nvPr/>
        </p:nvGrpSpPr>
        <p:grpSpPr bwMode="auto">
          <a:xfrm>
            <a:off x="-35454" y="836712"/>
            <a:ext cx="3395150" cy="822325"/>
            <a:chOff x="11113" y="950913"/>
            <a:chExt cx="5445943" cy="822325"/>
          </a:xfrm>
        </p:grpSpPr>
        <p:pic>
          <p:nvPicPr>
            <p:cNvPr id="41" name="TextBox 17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2" name="Text Box 4"/>
            <p:cNvSpPr txBox="1">
              <a:spLocks noChangeArrowheads="1"/>
            </p:cNvSpPr>
            <p:nvPr/>
          </p:nvSpPr>
          <p:spPr bwMode="auto">
            <a:xfrm>
              <a:off x="240206" y="1124745"/>
              <a:ext cx="50008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一、高低点法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144019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43"/>
          <p:cNvGrpSpPr>
            <a:grpSpLocks/>
          </p:cNvGrpSpPr>
          <p:nvPr/>
        </p:nvGrpSpPr>
        <p:grpSpPr bwMode="auto">
          <a:xfrm>
            <a:off x="9912424" y="1124744"/>
            <a:ext cx="1446213" cy="1524000"/>
            <a:chOff x="884" y="2523"/>
            <a:chExt cx="862" cy="862"/>
          </a:xfrm>
        </p:grpSpPr>
        <p:sp>
          <p:nvSpPr>
            <p:cNvPr id="26" name="Oval 44"/>
            <p:cNvSpPr>
              <a:spLocks noChangeArrowheads="1"/>
            </p:cNvSpPr>
            <p:nvPr/>
          </p:nvSpPr>
          <p:spPr bwMode="gray">
            <a:xfrm>
              <a:off x="884" y="2523"/>
              <a:ext cx="862" cy="862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50000">
                  <a:srgbClr val="00CC66"/>
                </a:gs>
                <a:gs pos="100000">
                  <a:srgbClr val="FFFFFF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7" name="Oval 45"/>
            <p:cNvSpPr>
              <a:spLocks noChangeArrowheads="1"/>
            </p:cNvSpPr>
            <p:nvPr/>
          </p:nvSpPr>
          <p:spPr bwMode="gray">
            <a:xfrm>
              <a:off x="884" y="2523"/>
              <a:ext cx="862" cy="862"/>
            </a:xfrm>
            <a:prstGeom prst="ellipse">
              <a:avLst/>
            </a:prstGeom>
            <a:gradFill rotWithShape="1">
              <a:gsLst>
                <a:gs pos="0">
                  <a:srgbClr val="00CC66">
                    <a:alpha val="32001"/>
                  </a:srgbClr>
                </a:gs>
                <a:gs pos="100000">
                  <a:srgbClr val="000000">
                    <a:alpha val="89998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8" name="Oval 46"/>
            <p:cNvSpPr>
              <a:spLocks noChangeArrowheads="1"/>
            </p:cNvSpPr>
            <p:nvPr/>
          </p:nvSpPr>
          <p:spPr bwMode="gray">
            <a:xfrm>
              <a:off x="940" y="2579"/>
              <a:ext cx="750" cy="750"/>
            </a:xfrm>
            <a:prstGeom prst="ellipse">
              <a:avLst/>
            </a:prstGeom>
            <a:gradFill rotWithShape="1">
              <a:gsLst>
                <a:gs pos="0">
                  <a:srgbClr val="006E37"/>
                </a:gs>
                <a:gs pos="50000">
                  <a:srgbClr val="00CC66"/>
                </a:gs>
                <a:gs pos="100000">
                  <a:srgbClr val="006E37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9" name="Oval 47"/>
            <p:cNvSpPr>
              <a:spLocks noChangeArrowheads="1"/>
            </p:cNvSpPr>
            <p:nvPr/>
          </p:nvSpPr>
          <p:spPr bwMode="gray">
            <a:xfrm>
              <a:off x="941" y="2579"/>
              <a:ext cx="749" cy="750"/>
            </a:xfrm>
            <a:prstGeom prst="ellipse">
              <a:avLst/>
            </a:prstGeom>
            <a:gradFill rotWithShape="1">
              <a:gsLst>
                <a:gs pos="0">
                  <a:srgbClr val="008241"/>
                </a:gs>
                <a:gs pos="100000">
                  <a:srgbClr val="00CC66">
                    <a:alpha val="0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30" name="Oval 48"/>
            <p:cNvSpPr>
              <a:spLocks noChangeArrowheads="1"/>
            </p:cNvSpPr>
            <p:nvPr/>
          </p:nvSpPr>
          <p:spPr bwMode="gray">
            <a:xfrm>
              <a:off x="981" y="2617"/>
              <a:ext cx="674" cy="674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31" name="Oval 49"/>
            <p:cNvSpPr>
              <a:spLocks noChangeArrowheads="1"/>
            </p:cNvSpPr>
            <p:nvPr/>
          </p:nvSpPr>
          <p:spPr bwMode="gray">
            <a:xfrm>
              <a:off x="992" y="2628"/>
              <a:ext cx="653" cy="653"/>
            </a:xfrm>
            <a:prstGeom prst="ellipse">
              <a:avLst/>
            </a:prstGeom>
            <a:gradFill rotWithShape="1">
              <a:gsLst>
                <a:gs pos="0">
                  <a:srgbClr val="595959"/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34" name="Oval 50"/>
            <p:cNvSpPr>
              <a:spLocks noChangeArrowheads="1"/>
            </p:cNvSpPr>
            <p:nvPr/>
          </p:nvSpPr>
          <p:spPr bwMode="gray">
            <a:xfrm>
              <a:off x="1000" y="2632"/>
              <a:ext cx="637" cy="63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alpha val="0"/>
                  </a:srgbClr>
                </a:gs>
                <a:gs pos="100000">
                  <a:srgbClr val="E9E9E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35" name="Oval 51"/>
            <p:cNvSpPr>
              <a:spLocks noChangeArrowheads="1"/>
            </p:cNvSpPr>
            <p:nvPr/>
          </p:nvSpPr>
          <p:spPr bwMode="gray">
            <a:xfrm>
              <a:off x="1007" y="2638"/>
              <a:ext cx="606" cy="595"/>
            </a:xfrm>
            <a:prstGeom prst="ellipse">
              <a:avLst/>
            </a:prstGeom>
            <a:gradFill rotWithShape="1">
              <a:gsLst>
                <a:gs pos="0">
                  <a:srgbClr val="989898"/>
                </a:gs>
                <a:gs pos="100000">
                  <a:srgbClr val="C0C0C0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36" name="Oval 52"/>
            <p:cNvSpPr>
              <a:spLocks noChangeArrowheads="1"/>
            </p:cNvSpPr>
            <p:nvPr/>
          </p:nvSpPr>
          <p:spPr bwMode="gray">
            <a:xfrm>
              <a:off x="1042" y="2655"/>
              <a:ext cx="539" cy="48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0C0C0">
                    <a:alpha val="37999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</p:grpSp>
      <p:sp>
        <p:nvSpPr>
          <p:cNvPr id="37" name="Text Box 53"/>
          <p:cNvSpPr txBox="1">
            <a:spLocks noChangeArrowheads="1"/>
          </p:cNvSpPr>
          <p:nvPr/>
        </p:nvSpPr>
        <p:spPr bwMode="gray">
          <a:xfrm>
            <a:off x="10038143" y="1722130"/>
            <a:ext cx="1217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000" b="1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高低点法</a:t>
            </a:r>
            <a:endParaRPr lang="en-US" altLang="zh-CN" sz="2000" b="1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</p:txBody>
      </p:sp>
      <p:graphicFrame>
        <p:nvGraphicFramePr>
          <p:cNvPr id="38" name="表格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5091696"/>
              </p:ext>
            </p:extLst>
          </p:nvPr>
        </p:nvGraphicFramePr>
        <p:xfrm>
          <a:off x="911424" y="2420888"/>
          <a:ext cx="8127999" cy="28202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4279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/>
                        <a:t>月份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/>
                        <a:t>业务量（小时）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/>
                        <a:t>维修费（元）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7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41 000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5 000</a:t>
                      </a:r>
                      <a:endParaRPr lang="zh-CN" altLang="en-US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8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38 000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5 100</a:t>
                      </a:r>
                      <a:endParaRPr lang="zh-CN" altLang="en-US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9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53 000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6 600</a:t>
                      </a:r>
                      <a:endParaRPr lang="zh-CN" altLang="en-US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10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46 000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5 700</a:t>
                      </a:r>
                      <a:endParaRPr lang="zh-CN" altLang="en-US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11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43 000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5 650</a:t>
                      </a:r>
                      <a:endParaRPr lang="zh-CN" altLang="en-US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12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49 000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5 780</a:t>
                      </a:r>
                      <a:endParaRPr lang="zh-CN" altLang="en-US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39" name="组合 38"/>
          <p:cNvGrpSpPr/>
          <p:nvPr/>
        </p:nvGrpSpPr>
        <p:grpSpPr>
          <a:xfrm>
            <a:off x="191344" y="92845"/>
            <a:ext cx="4392488" cy="621664"/>
            <a:chOff x="1271464" y="2420888"/>
            <a:chExt cx="4392488" cy="621664"/>
          </a:xfrm>
        </p:grpSpPr>
        <p:sp>
          <p:nvSpPr>
            <p:cNvPr id="40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410743" y="2457777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步骤二  分解混合成本</a:t>
              </a:r>
            </a:p>
          </p:txBody>
        </p:sp>
      </p:grpSp>
      <p:grpSp>
        <p:nvGrpSpPr>
          <p:cNvPr id="42" name="组合 41"/>
          <p:cNvGrpSpPr>
            <a:grpSpLocks/>
          </p:cNvGrpSpPr>
          <p:nvPr/>
        </p:nvGrpSpPr>
        <p:grpSpPr bwMode="auto">
          <a:xfrm>
            <a:off x="-35454" y="836712"/>
            <a:ext cx="3395150" cy="822325"/>
            <a:chOff x="11113" y="950913"/>
            <a:chExt cx="5445943" cy="822325"/>
          </a:xfrm>
        </p:grpSpPr>
        <p:pic>
          <p:nvPicPr>
            <p:cNvPr id="43" name="TextBox 17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4" name="Text Box 4"/>
            <p:cNvSpPr txBox="1">
              <a:spLocks noChangeArrowheads="1"/>
            </p:cNvSpPr>
            <p:nvPr/>
          </p:nvSpPr>
          <p:spPr bwMode="auto">
            <a:xfrm>
              <a:off x="240206" y="1124745"/>
              <a:ext cx="50008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一、高低点法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376718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8"/>
          <p:cNvSpPr txBox="1">
            <a:spLocks noChangeArrowheads="1"/>
          </p:cNvSpPr>
          <p:nvPr/>
        </p:nvSpPr>
        <p:spPr bwMode="auto">
          <a:xfrm>
            <a:off x="982862" y="2204864"/>
            <a:ext cx="9432925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000"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1pPr>
            <a:lvl2pPr marL="742950" indent="-285750" eaLnBrk="0" hangingPunct="0">
              <a:defRPr sz="3000"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2pPr>
            <a:lvl3pPr marL="1143000" indent="-228600" eaLnBrk="0" hangingPunct="0">
              <a:defRPr sz="3000"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3pPr>
            <a:lvl4pPr marL="1600200" indent="-228600" eaLnBrk="0" hangingPunct="0">
              <a:defRPr sz="3000"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4pPr>
            <a:lvl5pPr marL="2057400" indent="-228600" eaLnBrk="0" hangingPunct="0">
              <a:defRPr sz="3000"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9pPr>
          </a:lstStyle>
          <a:p>
            <a:pPr eaLnBrk="1" hangingPunct="1"/>
            <a:r>
              <a:rPr lang="zh-CN" altLang="en-US" sz="2200">
                <a:latin typeface="Times New Roman" pitchFamily="18" charset="0"/>
                <a:cs typeface="Times New Roman" pitchFamily="18" charset="0"/>
              </a:rPr>
              <a:t>　　根据过去一定时期的业务量和成本资料，建立反映成本和业务量之间关系的回归直线方程，并据此确定成本中的固定成本和变动成本的一种成本性态分析方法。</a:t>
            </a:r>
          </a:p>
          <a:p>
            <a:pPr eaLnBrk="1" hangingPunct="1"/>
            <a:r>
              <a:rPr lang="zh-CN" altLang="en-US" sz="2200">
                <a:latin typeface="Times New Roman" pitchFamily="18" charset="0"/>
                <a:cs typeface="Times New Roman" pitchFamily="18" charset="0"/>
              </a:rPr>
              <a:t>　　设共有</a:t>
            </a:r>
            <a:r>
              <a:rPr lang="en-US" altLang="zh-CN" sz="2200" i="1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zh-CN" altLang="en-US" sz="2200">
                <a:latin typeface="Times New Roman" pitchFamily="18" charset="0"/>
                <a:cs typeface="Times New Roman" pitchFamily="18" charset="0"/>
              </a:rPr>
              <a:t>期业务量</a:t>
            </a:r>
            <a:r>
              <a:rPr lang="en-US" altLang="zh-CN" sz="2200" i="1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zh-CN" altLang="en-US" sz="2200">
                <a:latin typeface="Times New Roman" pitchFamily="18" charset="0"/>
                <a:cs typeface="Times New Roman" pitchFamily="18" charset="0"/>
              </a:rPr>
              <a:t>和成本</a:t>
            </a:r>
            <a:r>
              <a:rPr lang="en-US" altLang="zh-CN" sz="2200" i="1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zh-CN" altLang="en-US" sz="2200">
                <a:latin typeface="Times New Roman" pitchFamily="18" charset="0"/>
                <a:cs typeface="Times New Roman" pitchFamily="18" charset="0"/>
              </a:rPr>
              <a:t>的资料，每期资料的</a:t>
            </a:r>
            <a:r>
              <a:rPr lang="en-US" altLang="zh-CN" sz="2200" i="1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zh-CN" altLang="en-US" sz="2200">
                <a:latin typeface="Times New Roman" pitchFamily="18" charset="0"/>
                <a:cs typeface="Times New Roman" pitchFamily="18" charset="0"/>
              </a:rPr>
              <a:t>、</a:t>
            </a:r>
            <a:r>
              <a:rPr lang="en-US" altLang="zh-CN" sz="2200" i="1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zh-CN" altLang="en-US" sz="2200">
                <a:latin typeface="Times New Roman" pitchFamily="18" charset="0"/>
                <a:cs typeface="Times New Roman" pitchFamily="18" charset="0"/>
              </a:rPr>
              <a:t>之间的关系可以直线方程</a:t>
            </a:r>
            <a:r>
              <a:rPr lang="en-US" altLang="zh-CN" sz="2200" i="1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altLang="zh-CN" sz="220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200" i="1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20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sz="2200" i="1">
                <a:latin typeface="Times New Roman" pitchFamily="18" charset="0"/>
                <a:cs typeface="Times New Roman" pitchFamily="18" charset="0"/>
              </a:rPr>
              <a:t>bx</a:t>
            </a:r>
            <a:r>
              <a:rPr lang="zh-CN" altLang="en-US" sz="2200">
                <a:latin typeface="Times New Roman" pitchFamily="18" charset="0"/>
                <a:cs typeface="Times New Roman" pitchFamily="18" charset="0"/>
              </a:rPr>
              <a:t>表示．根据资料求得</a:t>
            </a:r>
            <a:r>
              <a:rPr lang="en-US" altLang="zh-CN" sz="2200" i="1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zh-CN" altLang="en-US" sz="2200">
                <a:latin typeface="Times New Roman" pitchFamily="18" charset="0"/>
                <a:cs typeface="Times New Roman" pitchFamily="18" charset="0"/>
              </a:rPr>
              <a:t>、</a:t>
            </a:r>
            <a:r>
              <a:rPr lang="en-US" altLang="zh-CN" sz="2200" i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zh-CN" altLang="en-US" sz="2200">
                <a:latin typeface="Times New Roman" pitchFamily="18" charset="0"/>
                <a:cs typeface="Times New Roman" pitchFamily="18" charset="0"/>
              </a:rPr>
              <a:t>的值。</a:t>
            </a:r>
            <a:endParaRPr lang="zh-CN" sz="220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6722835"/>
              </p:ext>
            </p:extLst>
          </p:nvPr>
        </p:nvGraphicFramePr>
        <p:xfrm>
          <a:off x="2535437" y="4178126"/>
          <a:ext cx="2038350" cy="835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42" name="公式" r:id="rId3" imgW="1041120" imgH="431640" progId="Equation.3">
                  <p:embed/>
                </p:oleObj>
              </mc:Choice>
              <mc:Fallback>
                <p:oleObj name="公式" r:id="rId3" imgW="10411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35437" y="4178126"/>
                        <a:ext cx="2038350" cy="835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9018341"/>
              </p:ext>
            </p:extLst>
          </p:nvPr>
        </p:nvGraphicFramePr>
        <p:xfrm>
          <a:off x="5692974" y="4178126"/>
          <a:ext cx="2490788" cy="979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43" name="公式" r:id="rId5" imgW="1384200" imgH="545760" progId="Equation.3">
                  <p:embed/>
                </p:oleObj>
              </mc:Choice>
              <mc:Fallback>
                <p:oleObj name="公式" r:id="rId5" imgW="1384200" imgH="5457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92974" y="4178126"/>
                        <a:ext cx="2490788" cy="9794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1"/>
          <p:cNvSpPr txBox="1">
            <a:spLocks noChangeArrowheads="1"/>
          </p:cNvSpPr>
          <p:nvPr/>
        </p:nvSpPr>
        <p:spPr bwMode="auto">
          <a:xfrm>
            <a:off x="911424" y="5517976"/>
            <a:ext cx="94329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000"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1pPr>
            <a:lvl2pPr marL="742950" indent="-285750" eaLnBrk="0" hangingPunct="0">
              <a:defRPr sz="3000"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2pPr>
            <a:lvl3pPr marL="1143000" indent="-228600" eaLnBrk="0" hangingPunct="0">
              <a:defRPr sz="3000"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3pPr>
            <a:lvl4pPr marL="1600200" indent="-228600" eaLnBrk="0" hangingPunct="0">
              <a:defRPr sz="3000"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4pPr>
            <a:lvl5pPr marL="2057400" indent="-228600" eaLnBrk="0" hangingPunct="0">
              <a:defRPr sz="3000"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9pPr>
          </a:lstStyle>
          <a:p>
            <a:pPr eaLnBrk="1" hangingPunct="1"/>
            <a:r>
              <a:rPr lang="zh-CN" altLang="en-US" sz="2200" b="1" dirty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　　</a:t>
            </a:r>
            <a:r>
              <a:rPr lang="zh-CN" altLang="en-US" sz="2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值得注意的是：只有</a:t>
            </a:r>
            <a:r>
              <a:rPr lang="en-US" altLang="zh-CN" sz="22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zh-CN" altLang="en-US" sz="2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、</a:t>
            </a:r>
            <a:r>
              <a:rPr lang="en-US" altLang="zh-CN" sz="22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zh-CN" altLang="en-US" sz="2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呈现显著相关时，这种回归分析才有意义。 </a:t>
            </a:r>
          </a:p>
        </p:txBody>
      </p:sp>
      <p:grpSp>
        <p:nvGrpSpPr>
          <p:cNvPr id="21" name="Group 32"/>
          <p:cNvGrpSpPr>
            <a:grpSpLocks/>
          </p:cNvGrpSpPr>
          <p:nvPr/>
        </p:nvGrpSpPr>
        <p:grpSpPr bwMode="auto">
          <a:xfrm>
            <a:off x="10272464" y="1068015"/>
            <a:ext cx="1444625" cy="1524000"/>
            <a:chOff x="864" y="1680"/>
            <a:chExt cx="910" cy="960"/>
          </a:xfrm>
        </p:grpSpPr>
        <p:sp>
          <p:nvSpPr>
            <p:cNvPr id="22" name="Oval 33"/>
            <p:cNvSpPr>
              <a:spLocks noChangeArrowheads="1"/>
            </p:cNvSpPr>
            <p:nvPr/>
          </p:nvSpPr>
          <p:spPr bwMode="gray">
            <a:xfrm>
              <a:off x="864" y="1680"/>
              <a:ext cx="910" cy="96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50000">
                  <a:srgbClr val="FF6699"/>
                </a:gs>
                <a:gs pos="100000">
                  <a:srgbClr val="FFFFFF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3" name="Oval 34"/>
            <p:cNvSpPr>
              <a:spLocks noChangeArrowheads="1"/>
            </p:cNvSpPr>
            <p:nvPr/>
          </p:nvSpPr>
          <p:spPr bwMode="gray">
            <a:xfrm>
              <a:off x="864" y="1680"/>
              <a:ext cx="910" cy="960"/>
            </a:xfrm>
            <a:prstGeom prst="ellipse">
              <a:avLst/>
            </a:prstGeom>
            <a:gradFill rotWithShape="1">
              <a:gsLst>
                <a:gs pos="0">
                  <a:srgbClr val="FF6699">
                    <a:alpha val="32001"/>
                  </a:srgbClr>
                </a:gs>
                <a:gs pos="100000">
                  <a:srgbClr val="000000">
                    <a:alpha val="89998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4" name="Oval 35"/>
            <p:cNvSpPr>
              <a:spLocks noChangeArrowheads="1"/>
            </p:cNvSpPr>
            <p:nvPr/>
          </p:nvSpPr>
          <p:spPr bwMode="gray">
            <a:xfrm>
              <a:off x="923" y="1742"/>
              <a:ext cx="792" cy="836"/>
            </a:xfrm>
            <a:prstGeom prst="ellipse">
              <a:avLst/>
            </a:prstGeom>
            <a:gradFill rotWithShape="1">
              <a:gsLst>
                <a:gs pos="0">
                  <a:srgbClr val="8A3753"/>
                </a:gs>
                <a:gs pos="50000">
                  <a:srgbClr val="FF6699"/>
                </a:gs>
                <a:gs pos="100000">
                  <a:srgbClr val="8A3753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5" name="Oval 36"/>
            <p:cNvSpPr>
              <a:spLocks noChangeArrowheads="1"/>
            </p:cNvSpPr>
            <p:nvPr/>
          </p:nvSpPr>
          <p:spPr bwMode="gray">
            <a:xfrm>
              <a:off x="912" y="1728"/>
              <a:ext cx="791" cy="836"/>
            </a:xfrm>
            <a:prstGeom prst="ellipse">
              <a:avLst/>
            </a:prstGeom>
            <a:gradFill rotWithShape="1">
              <a:gsLst>
                <a:gs pos="0">
                  <a:srgbClr val="A24161"/>
                </a:gs>
                <a:gs pos="100000">
                  <a:srgbClr val="FF6699">
                    <a:alpha val="0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6" name="Oval 37"/>
            <p:cNvSpPr>
              <a:spLocks noChangeArrowheads="1"/>
            </p:cNvSpPr>
            <p:nvPr/>
          </p:nvSpPr>
          <p:spPr bwMode="gray">
            <a:xfrm>
              <a:off x="966" y="1785"/>
              <a:ext cx="712" cy="7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7" name="Oval 38"/>
            <p:cNvSpPr>
              <a:spLocks noChangeArrowheads="1"/>
            </p:cNvSpPr>
            <p:nvPr/>
          </p:nvSpPr>
          <p:spPr bwMode="gray">
            <a:xfrm>
              <a:off x="960" y="1776"/>
              <a:ext cx="689" cy="727"/>
            </a:xfrm>
            <a:prstGeom prst="ellipse">
              <a:avLst/>
            </a:prstGeom>
            <a:gradFill rotWithShape="1">
              <a:gsLst>
                <a:gs pos="0">
                  <a:srgbClr val="595959"/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28" name="Oval 39"/>
            <p:cNvSpPr>
              <a:spLocks noChangeArrowheads="1"/>
            </p:cNvSpPr>
            <p:nvPr/>
          </p:nvSpPr>
          <p:spPr bwMode="gray">
            <a:xfrm>
              <a:off x="986" y="1801"/>
              <a:ext cx="673" cy="709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alpha val="0"/>
                  </a:srgbClr>
                </a:gs>
                <a:gs pos="100000">
                  <a:srgbClr val="E9E9E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29" name="Oval 40"/>
            <p:cNvSpPr>
              <a:spLocks noChangeArrowheads="1"/>
            </p:cNvSpPr>
            <p:nvPr/>
          </p:nvSpPr>
          <p:spPr bwMode="gray">
            <a:xfrm>
              <a:off x="994" y="1808"/>
              <a:ext cx="640" cy="663"/>
            </a:xfrm>
            <a:prstGeom prst="ellipse">
              <a:avLst/>
            </a:prstGeom>
            <a:gradFill rotWithShape="1">
              <a:gsLst>
                <a:gs pos="0">
                  <a:srgbClr val="989898"/>
                </a:gs>
                <a:gs pos="100000">
                  <a:srgbClr val="C0C0C0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30" name="Oval 41"/>
            <p:cNvSpPr>
              <a:spLocks noChangeArrowheads="1"/>
            </p:cNvSpPr>
            <p:nvPr/>
          </p:nvSpPr>
          <p:spPr bwMode="gray">
            <a:xfrm>
              <a:off x="1031" y="1827"/>
              <a:ext cx="569" cy="538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0C0C0">
                    <a:alpha val="37999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31" name="Text Box 42"/>
            <p:cNvSpPr txBox="1">
              <a:spLocks noChangeArrowheads="1"/>
            </p:cNvSpPr>
            <p:nvPr/>
          </p:nvSpPr>
          <p:spPr bwMode="gray">
            <a:xfrm>
              <a:off x="1022" y="1968"/>
              <a:ext cx="604" cy="4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2000" b="1" dirty="0">
                  <a:solidFill>
                    <a:srgbClr val="000000"/>
                  </a:solidFill>
                  <a:latin typeface="黑体" pitchFamily="2" charset="-122"/>
                  <a:ea typeface="黑体" pitchFamily="2" charset="-122"/>
                </a:rPr>
                <a:t>回归</a:t>
              </a:r>
              <a:endParaRPr lang="en-US" altLang="zh-CN" sz="2000" b="1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endParaRPr>
            </a:p>
            <a:p>
              <a:pPr algn="ctr"/>
              <a:r>
                <a:rPr lang="zh-CN" altLang="en-US" sz="2000" b="1" dirty="0">
                  <a:solidFill>
                    <a:srgbClr val="000000"/>
                  </a:solidFill>
                  <a:latin typeface="黑体" pitchFamily="2" charset="-122"/>
                  <a:ea typeface="黑体" pitchFamily="2" charset="-122"/>
                </a:rPr>
                <a:t>分析法</a:t>
              </a:r>
              <a:endParaRPr lang="en-US" altLang="zh-CN" sz="2000" b="1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91344" y="92845"/>
            <a:ext cx="4392488" cy="621664"/>
            <a:chOff x="1271464" y="2420888"/>
            <a:chExt cx="4392488" cy="621664"/>
          </a:xfrm>
        </p:grpSpPr>
        <p:sp>
          <p:nvSpPr>
            <p:cNvPr id="36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410743" y="2457777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步骤二  分解混合成本</a:t>
              </a:r>
            </a:p>
          </p:txBody>
        </p:sp>
      </p:grpSp>
      <p:grpSp>
        <p:nvGrpSpPr>
          <p:cNvPr id="38" name="组合 37"/>
          <p:cNvGrpSpPr>
            <a:grpSpLocks/>
          </p:cNvGrpSpPr>
          <p:nvPr/>
        </p:nvGrpSpPr>
        <p:grpSpPr bwMode="auto">
          <a:xfrm>
            <a:off x="-35454" y="836712"/>
            <a:ext cx="3611174" cy="822325"/>
            <a:chOff x="11113" y="950913"/>
            <a:chExt cx="5445943" cy="822325"/>
          </a:xfrm>
        </p:grpSpPr>
        <p:pic>
          <p:nvPicPr>
            <p:cNvPr id="39" name="TextBox 17"/>
            <p:cNvPicPr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" name="Text Box 4"/>
            <p:cNvSpPr txBox="1">
              <a:spLocks noChangeArrowheads="1"/>
            </p:cNvSpPr>
            <p:nvPr/>
          </p:nvSpPr>
          <p:spPr bwMode="auto">
            <a:xfrm>
              <a:off x="240206" y="1124745"/>
              <a:ext cx="50008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二、回归分析法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184537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>
            <a:grpSpLocks/>
          </p:cNvGrpSpPr>
          <p:nvPr/>
        </p:nvGrpSpPr>
        <p:grpSpPr bwMode="auto">
          <a:xfrm>
            <a:off x="-35454" y="836712"/>
            <a:ext cx="3611174" cy="822325"/>
            <a:chOff x="11113" y="950913"/>
            <a:chExt cx="5445943" cy="822325"/>
          </a:xfrm>
        </p:grpSpPr>
        <p:pic>
          <p:nvPicPr>
            <p:cNvPr id="14" name="TextBox 17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Text Box 4"/>
            <p:cNvSpPr txBox="1">
              <a:spLocks noChangeArrowheads="1"/>
            </p:cNvSpPr>
            <p:nvPr/>
          </p:nvSpPr>
          <p:spPr bwMode="auto">
            <a:xfrm>
              <a:off x="240206" y="1124745"/>
              <a:ext cx="50008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二、回归分析法</a:t>
              </a:r>
            </a:p>
          </p:txBody>
        </p:sp>
      </p:grp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2904362"/>
              </p:ext>
            </p:extLst>
          </p:nvPr>
        </p:nvGraphicFramePr>
        <p:xfrm>
          <a:off x="1055440" y="2564904"/>
          <a:ext cx="7767960" cy="28202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9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89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893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4279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/>
                        <a:t>月份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/>
                        <a:t>产量（件）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/>
                        <a:t>混合成本（元）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7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210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3 350</a:t>
                      </a:r>
                      <a:endParaRPr lang="zh-CN" altLang="en-US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8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180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3 020</a:t>
                      </a:r>
                      <a:endParaRPr lang="zh-CN" altLang="en-US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9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194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3 180</a:t>
                      </a:r>
                      <a:endParaRPr lang="zh-CN" altLang="en-US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10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208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3 320</a:t>
                      </a:r>
                      <a:endParaRPr lang="zh-CN" altLang="en-US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11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198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3 220</a:t>
                      </a:r>
                      <a:endParaRPr lang="zh-CN" altLang="en-US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12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202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3 260</a:t>
                      </a:r>
                      <a:endParaRPr lang="zh-CN" altLang="en-US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2" name="Group 32"/>
          <p:cNvGrpSpPr>
            <a:grpSpLocks/>
          </p:cNvGrpSpPr>
          <p:nvPr/>
        </p:nvGrpSpPr>
        <p:grpSpPr bwMode="auto">
          <a:xfrm>
            <a:off x="9945872" y="1035471"/>
            <a:ext cx="1444625" cy="1524000"/>
            <a:chOff x="864" y="1680"/>
            <a:chExt cx="910" cy="960"/>
          </a:xfrm>
        </p:grpSpPr>
        <p:sp>
          <p:nvSpPr>
            <p:cNvPr id="16" name="Oval 33"/>
            <p:cNvSpPr>
              <a:spLocks noChangeArrowheads="1"/>
            </p:cNvSpPr>
            <p:nvPr/>
          </p:nvSpPr>
          <p:spPr bwMode="gray">
            <a:xfrm>
              <a:off x="864" y="1680"/>
              <a:ext cx="910" cy="96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50000">
                  <a:srgbClr val="FF6699"/>
                </a:gs>
                <a:gs pos="100000">
                  <a:srgbClr val="FFFFFF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7" name="Oval 34"/>
            <p:cNvSpPr>
              <a:spLocks noChangeArrowheads="1"/>
            </p:cNvSpPr>
            <p:nvPr/>
          </p:nvSpPr>
          <p:spPr bwMode="gray">
            <a:xfrm>
              <a:off x="864" y="1680"/>
              <a:ext cx="910" cy="960"/>
            </a:xfrm>
            <a:prstGeom prst="ellipse">
              <a:avLst/>
            </a:prstGeom>
            <a:gradFill rotWithShape="1">
              <a:gsLst>
                <a:gs pos="0">
                  <a:srgbClr val="FF6699">
                    <a:alpha val="32001"/>
                  </a:srgbClr>
                </a:gs>
                <a:gs pos="100000">
                  <a:srgbClr val="000000">
                    <a:alpha val="89998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8" name="Oval 35"/>
            <p:cNvSpPr>
              <a:spLocks noChangeArrowheads="1"/>
            </p:cNvSpPr>
            <p:nvPr/>
          </p:nvSpPr>
          <p:spPr bwMode="gray">
            <a:xfrm>
              <a:off x="923" y="1742"/>
              <a:ext cx="792" cy="836"/>
            </a:xfrm>
            <a:prstGeom prst="ellipse">
              <a:avLst/>
            </a:prstGeom>
            <a:gradFill rotWithShape="1">
              <a:gsLst>
                <a:gs pos="0">
                  <a:srgbClr val="8A3753"/>
                </a:gs>
                <a:gs pos="50000">
                  <a:srgbClr val="FF6699"/>
                </a:gs>
                <a:gs pos="100000">
                  <a:srgbClr val="8A3753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9" name="Oval 36"/>
            <p:cNvSpPr>
              <a:spLocks noChangeArrowheads="1"/>
            </p:cNvSpPr>
            <p:nvPr/>
          </p:nvSpPr>
          <p:spPr bwMode="gray">
            <a:xfrm>
              <a:off x="912" y="1728"/>
              <a:ext cx="791" cy="836"/>
            </a:xfrm>
            <a:prstGeom prst="ellipse">
              <a:avLst/>
            </a:prstGeom>
            <a:gradFill rotWithShape="1">
              <a:gsLst>
                <a:gs pos="0">
                  <a:srgbClr val="A24161"/>
                </a:gs>
                <a:gs pos="100000">
                  <a:srgbClr val="FF6699">
                    <a:alpha val="0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0" name="Oval 37"/>
            <p:cNvSpPr>
              <a:spLocks noChangeArrowheads="1"/>
            </p:cNvSpPr>
            <p:nvPr/>
          </p:nvSpPr>
          <p:spPr bwMode="gray">
            <a:xfrm>
              <a:off x="966" y="1785"/>
              <a:ext cx="712" cy="7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1" name="Oval 38"/>
            <p:cNvSpPr>
              <a:spLocks noChangeArrowheads="1"/>
            </p:cNvSpPr>
            <p:nvPr/>
          </p:nvSpPr>
          <p:spPr bwMode="gray">
            <a:xfrm>
              <a:off x="960" y="1776"/>
              <a:ext cx="689" cy="727"/>
            </a:xfrm>
            <a:prstGeom prst="ellipse">
              <a:avLst/>
            </a:prstGeom>
            <a:gradFill rotWithShape="1">
              <a:gsLst>
                <a:gs pos="0">
                  <a:srgbClr val="595959"/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22" name="Oval 39"/>
            <p:cNvSpPr>
              <a:spLocks noChangeArrowheads="1"/>
            </p:cNvSpPr>
            <p:nvPr/>
          </p:nvSpPr>
          <p:spPr bwMode="gray">
            <a:xfrm>
              <a:off x="986" y="1801"/>
              <a:ext cx="673" cy="709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alpha val="0"/>
                  </a:srgbClr>
                </a:gs>
                <a:gs pos="100000">
                  <a:srgbClr val="E9E9E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23" name="Oval 40"/>
            <p:cNvSpPr>
              <a:spLocks noChangeArrowheads="1"/>
            </p:cNvSpPr>
            <p:nvPr/>
          </p:nvSpPr>
          <p:spPr bwMode="gray">
            <a:xfrm>
              <a:off x="994" y="1808"/>
              <a:ext cx="640" cy="663"/>
            </a:xfrm>
            <a:prstGeom prst="ellipse">
              <a:avLst/>
            </a:prstGeom>
            <a:gradFill rotWithShape="1">
              <a:gsLst>
                <a:gs pos="0">
                  <a:srgbClr val="989898"/>
                </a:gs>
                <a:gs pos="100000">
                  <a:srgbClr val="C0C0C0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24" name="Oval 41"/>
            <p:cNvSpPr>
              <a:spLocks noChangeArrowheads="1"/>
            </p:cNvSpPr>
            <p:nvPr/>
          </p:nvSpPr>
          <p:spPr bwMode="gray">
            <a:xfrm>
              <a:off x="1031" y="1827"/>
              <a:ext cx="569" cy="538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0C0C0">
                    <a:alpha val="37999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25" name="Text Box 42"/>
            <p:cNvSpPr txBox="1">
              <a:spLocks noChangeArrowheads="1"/>
            </p:cNvSpPr>
            <p:nvPr/>
          </p:nvSpPr>
          <p:spPr bwMode="gray">
            <a:xfrm>
              <a:off x="1022" y="1968"/>
              <a:ext cx="604" cy="4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2000" b="1" dirty="0">
                  <a:solidFill>
                    <a:srgbClr val="000000"/>
                  </a:solidFill>
                  <a:latin typeface="黑体" pitchFamily="2" charset="-122"/>
                  <a:ea typeface="黑体" pitchFamily="2" charset="-122"/>
                </a:rPr>
                <a:t>回归</a:t>
              </a:r>
              <a:endParaRPr lang="en-US" altLang="zh-CN" sz="2000" b="1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endParaRPr>
            </a:p>
            <a:p>
              <a:pPr algn="ctr"/>
              <a:r>
                <a:rPr lang="zh-CN" altLang="en-US" sz="2000" b="1" dirty="0">
                  <a:solidFill>
                    <a:srgbClr val="000000"/>
                  </a:solidFill>
                  <a:latin typeface="黑体" pitchFamily="2" charset="-122"/>
                  <a:ea typeface="黑体" pitchFamily="2" charset="-122"/>
                </a:rPr>
                <a:t>分析法</a:t>
              </a:r>
              <a:endParaRPr lang="en-US" altLang="zh-CN" sz="2000" b="1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91344" y="92845"/>
            <a:ext cx="4392488" cy="621664"/>
            <a:chOff x="1271464" y="2420888"/>
            <a:chExt cx="4392488" cy="621664"/>
          </a:xfrm>
        </p:grpSpPr>
        <p:sp>
          <p:nvSpPr>
            <p:cNvPr id="27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410743" y="2457777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步骤二  分解混合成本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300623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32"/>
          <p:cNvGrpSpPr>
            <a:grpSpLocks/>
          </p:cNvGrpSpPr>
          <p:nvPr/>
        </p:nvGrpSpPr>
        <p:grpSpPr bwMode="auto">
          <a:xfrm>
            <a:off x="9945872" y="1035471"/>
            <a:ext cx="1444625" cy="1524000"/>
            <a:chOff x="864" y="1680"/>
            <a:chExt cx="910" cy="960"/>
          </a:xfrm>
        </p:grpSpPr>
        <p:sp>
          <p:nvSpPr>
            <p:cNvPr id="16" name="Oval 33"/>
            <p:cNvSpPr>
              <a:spLocks noChangeArrowheads="1"/>
            </p:cNvSpPr>
            <p:nvPr/>
          </p:nvSpPr>
          <p:spPr bwMode="gray">
            <a:xfrm>
              <a:off x="864" y="1680"/>
              <a:ext cx="910" cy="96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50000">
                  <a:srgbClr val="FF6699"/>
                </a:gs>
                <a:gs pos="100000">
                  <a:srgbClr val="FFFFFF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7" name="Oval 34"/>
            <p:cNvSpPr>
              <a:spLocks noChangeArrowheads="1"/>
            </p:cNvSpPr>
            <p:nvPr/>
          </p:nvSpPr>
          <p:spPr bwMode="gray">
            <a:xfrm>
              <a:off x="864" y="1680"/>
              <a:ext cx="910" cy="960"/>
            </a:xfrm>
            <a:prstGeom prst="ellipse">
              <a:avLst/>
            </a:prstGeom>
            <a:gradFill rotWithShape="1">
              <a:gsLst>
                <a:gs pos="0">
                  <a:srgbClr val="FF6699">
                    <a:alpha val="32001"/>
                  </a:srgbClr>
                </a:gs>
                <a:gs pos="100000">
                  <a:srgbClr val="000000">
                    <a:alpha val="89998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8" name="Oval 35"/>
            <p:cNvSpPr>
              <a:spLocks noChangeArrowheads="1"/>
            </p:cNvSpPr>
            <p:nvPr/>
          </p:nvSpPr>
          <p:spPr bwMode="gray">
            <a:xfrm>
              <a:off x="923" y="1742"/>
              <a:ext cx="792" cy="836"/>
            </a:xfrm>
            <a:prstGeom prst="ellipse">
              <a:avLst/>
            </a:prstGeom>
            <a:gradFill rotWithShape="1">
              <a:gsLst>
                <a:gs pos="0">
                  <a:srgbClr val="8A3753"/>
                </a:gs>
                <a:gs pos="50000">
                  <a:srgbClr val="FF6699"/>
                </a:gs>
                <a:gs pos="100000">
                  <a:srgbClr val="8A3753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9" name="Oval 36"/>
            <p:cNvSpPr>
              <a:spLocks noChangeArrowheads="1"/>
            </p:cNvSpPr>
            <p:nvPr/>
          </p:nvSpPr>
          <p:spPr bwMode="gray">
            <a:xfrm>
              <a:off x="912" y="1728"/>
              <a:ext cx="791" cy="836"/>
            </a:xfrm>
            <a:prstGeom prst="ellipse">
              <a:avLst/>
            </a:prstGeom>
            <a:gradFill rotWithShape="1">
              <a:gsLst>
                <a:gs pos="0">
                  <a:srgbClr val="A24161"/>
                </a:gs>
                <a:gs pos="100000">
                  <a:srgbClr val="FF6699">
                    <a:alpha val="0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0" name="Oval 37"/>
            <p:cNvSpPr>
              <a:spLocks noChangeArrowheads="1"/>
            </p:cNvSpPr>
            <p:nvPr/>
          </p:nvSpPr>
          <p:spPr bwMode="gray">
            <a:xfrm>
              <a:off x="966" y="1785"/>
              <a:ext cx="712" cy="7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1" name="Oval 38"/>
            <p:cNvSpPr>
              <a:spLocks noChangeArrowheads="1"/>
            </p:cNvSpPr>
            <p:nvPr/>
          </p:nvSpPr>
          <p:spPr bwMode="gray">
            <a:xfrm>
              <a:off x="960" y="1776"/>
              <a:ext cx="689" cy="727"/>
            </a:xfrm>
            <a:prstGeom prst="ellipse">
              <a:avLst/>
            </a:prstGeom>
            <a:gradFill rotWithShape="1">
              <a:gsLst>
                <a:gs pos="0">
                  <a:srgbClr val="595959"/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22" name="Oval 39"/>
            <p:cNvSpPr>
              <a:spLocks noChangeArrowheads="1"/>
            </p:cNvSpPr>
            <p:nvPr/>
          </p:nvSpPr>
          <p:spPr bwMode="gray">
            <a:xfrm>
              <a:off x="986" y="1801"/>
              <a:ext cx="673" cy="709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alpha val="0"/>
                  </a:srgbClr>
                </a:gs>
                <a:gs pos="100000">
                  <a:srgbClr val="E9E9E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23" name="Oval 40"/>
            <p:cNvSpPr>
              <a:spLocks noChangeArrowheads="1"/>
            </p:cNvSpPr>
            <p:nvPr/>
          </p:nvSpPr>
          <p:spPr bwMode="gray">
            <a:xfrm>
              <a:off x="994" y="1808"/>
              <a:ext cx="640" cy="663"/>
            </a:xfrm>
            <a:prstGeom prst="ellipse">
              <a:avLst/>
            </a:prstGeom>
            <a:gradFill rotWithShape="1">
              <a:gsLst>
                <a:gs pos="0">
                  <a:srgbClr val="989898"/>
                </a:gs>
                <a:gs pos="100000">
                  <a:srgbClr val="C0C0C0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24" name="Oval 41"/>
            <p:cNvSpPr>
              <a:spLocks noChangeArrowheads="1"/>
            </p:cNvSpPr>
            <p:nvPr/>
          </p:nvSpPr>
          <p:spPr bwMode="gray">
            <a:xfrm>
              <a:off x="1031" y="1827"/>
              <a:ext cx="569" cy="538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0C0C0">
                    <a:alpha val="37999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25" name="Text Box 42"/>
            <p:cNvSpPr txBox="1">
              <a:spLocks noChangeArrowheads="1"/>
            </p:cNvSpPr>
            <p:nvPr/>
          </p:nvSpPr>
          <p:spPr bwMode="gray">
            <a:xfrm>
              <a:off x="1022" y="1968"/>
              <a:ext cx="604" cy="4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2000" b="1" dirty="0">
                  <a:solidFill>
                    <a:srgbClr val="000000"/>
                  </a:solidFill>
                  <a:latin typeface="黑体" pitchFamily="2" charset="-122"/>
                  <a:ea typeface="黑体" pitchFamily="2" charset="-122"/>
                </a:rPr>
                <a:t>回归</a:t>
              </a:r>
              <a:endParaRPr lang="en-US" altLang="zh-CN" sz="2000" b="1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endParaRPr>
            </a:p>
            <a:p>
              <a:pPr algn="ctr"/>
              <a:r>
                <a:rPr lang="zh-CN" altLang="en-US" sz="2000" b="1" dirty="0">
                  <a:solidFill>
                    <a:srgbClr val="000000"/>
                  </a:solidFill>
                  <a:latin typeface="黑体" pitchFamily="2" charset="-122"/>
                  <a:ea typeface="黑体" pitchFamily="2" charset="-122"/>
                </a:rPr>
                <a:t>分析法</a:t>
              </a:r>
              <a:endParaRPr lang="en-US" altLang="zh-CN" sz="2000" b="1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endParaRPr>
            </a:p>
          </p:txBody>
        </p:sp>
      </p:grpSp>
      <p:graphicFrame>
        <p:nvGraphicFramePr>
          <p:cNvPr id="26" name="表格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9947433"/>
              </p:ext>
            </p:extLst>
          </p:nvPr>
        </p:nvGraphicFramePr>
        <p:xfrm>
          <a:off x="551383" y="2492896"/>
          <a:ext cx="9217025" cy="33123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37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442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314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802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273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5599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/>
                        <a:t>月份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/>
                        <a:t>产量（</a:t>
                      </a:r>
                      <a:r>
                        <a:rPr lang="en-US" altLang="zh-CN" sz="2000" dirty="0"/>
                        <a:t>x</a:t>
                      </a:r>
                      <a:r>
                        <a:rPr lang="zh-CN" altLang="en-US" sz="2000" dirty="0"/>
                        <a:t>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/>
                        <a:t>成本（</a:t>
                      </a:r>
                      <a:r>
                        <a:rPr lang="en-US" altLang="zh-CN" sz="2000" dirty="0"/>
                        <a:t>y</a:t>
                      </a:r>
                      <a:r>
                        <a:rPr lang="zh-CN" altLang="en-US" sz="2000" dirty="0"/>
                        <a:t>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err="1"/>
                        <a:t>xy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x</a:t>
                      </a:r>
                      <a:r>
                        <a:rPr lang="en-US" altLang="zh-CN" sz="2000" baseline="30000" dirty="0"/>
                        <a:t>2</a:t>
                      </a:r>
                      <a:endParaRPr lang="zh-CN" altLang="en-US" sz="2000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805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7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210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3 350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805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8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180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3 020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805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9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194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3 180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805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10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208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3 320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805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11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198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3 220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805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12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202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3 260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805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/>
                        <a:t>合计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pSp>
        <p:nvGrpSpPr>
          <p:cNvPr id="27" name="组合 26"/>
          <p:cNvGrpSpPr/>
          <p:nvPr/>
        </p:nvGrpSpPr>
        <p:grpSpPr>
          <a:xfrm>
            <a:off x="191344" y="92845"/>
            <a:ext cx="4392488" cy="621664"/>
            <a:chOff x="1271464" y="2420888"/>
            <a:chExt cx="4392488" cy="621664"/>
          </a:xfrm>
        </p:grpSpPr>
        <p:sp>
          <p:nvSpPr>
            <p:cNvPr id="28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410743" y="2457777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步骤二  分解混合成本</a:t>
              </a:r>
            </a:p>
          </p:txBody>
        </p:sp>
      </p:grpSp>
      <p:grpSp>
        <p:nvGrpSpPr>
          <p:cNvPr id="30" name="组合 29"/>
          <p:cNvGrpSpPr>
            <a:grpSpLocks/>
          </p:cNvGrpSpPr>
          <p:nvPr/>
        </p:nvGrpSpPr>
        <p:grpSpPr bwMode="auto">
          <a:xfrm>
            <a:off x="-35454" y="836712"/>
            <a:ext cx="3611174" cy="822325"/>
            <a:chOff x="11113" y="950913"/>
            <a:chExt cx="5445943" cy="822325"/>
          </a:xfrm>
        </p:grpSpPr>
        <p:pic>
          <p:nvPicPr>
            <p:cNvPr id="31" name="TextBox 17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Text Box 4"/>
            <p:cNvSpPr txBox="1">
              <a:spLocks noChangeArrowheads="1"/>
            </p:cNvSpPr>
            <p:nvPr/>
          </p:nvSpPr>
          <p:spPr bwMode="auto">
            <a:xfrm>
              <a:off x="240206" y="1124745"/>
              <a:ext cx="50008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二、回归分析法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46133582"/>
      </p:ext>
    </p:extLst>
  </p:cSld>
  <p:clrMapOvr>
    <a:masterClrMapping/>
  </p:clrMapOvr>
</p:sld>
</file>

<file path=ppt/theme/theme1.xml><?xml version="1.0" encoding="utf-8"?>
<a:theme xmlns:a="http://schemas.openxmlformats.org/drawingml/2006/main" name="2_自定义设计方案">
  <a:themeElements>
    <a:clrScheme name="2_自定义设计方案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自定义设计方案">
      <a:majorFont>
        <a:latin typeface="Calibri"/>
        <a:ea typeface="SimSun"/>
        <a:cs typeface=""/>
      </a:majorFont>
      <a:minorFont>
        <a:latin typeface="Cambria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zh-CN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zh-CN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2_自定义设计方案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经典文字搭配方式">
      <a:majorFont>
        <a:latin typeface="Franklin Gothic Medium"/>
        <a:ea typeface="长城特粗宋体"/>
        <a:cs typeface=""/>
      </a:majorFont>
      <a:minorFont>
        <a:latin typeface="Franklin Gothic Book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db2004c003l">
  <a:themeElements>
    <a:clrScheme name="cdb2004c003l 1">
      <a:dk1>
        <a:srgbClr val="163794"/>
      </a:dk1>
      <a:lt1>
        <a:srgbClr val="FFFFFF"/>
      </a:lt1>
      <a:dk2>
        <a:srgbClr val="000000"/>
      </a:dk2>
      <a:lt2>
        <a:srgbClr val="C0C0C0"/>
      </a:lt2>
      <a:accent1>
        <a:srgbClr val="009999"/>
      </a:accent1>
      <a:accent2>
        <a:srgbClr val="990000"/>
      </a:accent2>
      <a:accent3>
        <a:srgbClr val="FFFFFF"/>
      </a:accent3>
      <a:accent4>
        <a:srgbClr val="112D7E"/>
      </a:accent4>
      <a:accent5>
        <a:srgbClr val="AACACA"/>
      </a:accent5>
      <a:accent6>
        <a:srgbClr val="8A0000"/>
      </a:accent6>
      <a:hlink>
        <a:srgbClr val="6699FF"/>
      </a:hlink>
      <a:folHlink>
        <a:srgbClr val="969696"/>
      </a:folHlink>
    </a:clrScheme>
    <a:fontScheme name="cdb2004c003l">
      <a:majorFont>
        <a:latin typeface="Verdana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altLang="zh-CN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华文新魏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altLang="zh-CN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华文新魏" pitchFamily="2" charset="-122"/>
          </a:defRPr>
        </a:defPPr>
      </a:lstStyle>
    </a:lnDef>
  </a:objectDefaults>
  <a:extraClrSchemeLst>
    <a:extraClrScheme>
      <a:clrScheme name="cdb2004c003l 1">
        <a:dk1>
          <a:srgbClr val="163794"/>
        </a:dk1>
        <a:lt1>
          <a:srgbClr val="FFFFFF"/>
        </a:lt1>
        <a:dk2>
          <a:srgbClr val="000000"/>
        </a:dk2>
        <a:lt2>
          <a:srgbClr val="C0C0C0"/>
        </a:lt2>
        <a:accent1>
          <a:srgbClr val="009999"/>
        </a:accent1>
        <a:accent2>
          <a:srgbClr val="990000"/>
        </a:accent2>
        <a:accent3>
          <a:srgbClr val="FFFFFF"/>
        </a:accent3>
        <a:accent4>
          <a:srgbClr val="112D7E"/>
        </a:accent4>
        <a:accent5>
          <a:srgbClr val="AACACA"/>
        </a:accent5>
        <a:accent6>
          <a:srgbClr val="8A0000"/>
        </a:accent6>
        <a:hlink>
          <a:srgbClr val="6699F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c003l 2">
        <a:dk1>
          <a:srgbClr val="29698D"/>
        </a:dk1>
        <a:lt1>
          <a:srgbClr val="FFFFFF"/>
        </a:lt1>
        <a:dk2>
          <a:srgbClr val="000000"/>
        </a:dk2>
        <a:lt2>
          <a:srgbClr val="A1BABD"/>
        </a:lt2>
        <a:accent1>
          <a:srgbClr val="FF5050"/>
        </a:accent1>
        <a:accent2>
          <a:srgbClr val="FF9933"/>
        </a:accent2>
        <a:accent3>
          <a:srgbClr val="FFFFFF"/>
        </a:accent3>
        <a:accent4>
          <a:srgbClr val="215978"/>
        </a:accent4>
        <a:accent5>
          <a:srgbClr val="FFB3B3"/>
        </a:accent5>
        <a:accent6>
          <a:srgbClr val="E78A2D"/>
        </a:accent6>
        <a:hlink>
          <a:srgbClr val="00CC99"/>
        </a:hlink>
        <a:folHlink>
          <a:srgbClr val="83A6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c003l 3">
        <a:dk1>
          <a:srgbClr val="666699"/>
        </a:dk1>
        <a:lt1>
          <a:srgbClr val="FFFFFF"/>
        </a:lt1>
        <a:dk2>
          <a:srgbClr val="000000"/>
        </a:dk2>
        <a:lt2>
          <a:srgbClr val="C0C0C0"/>
        </a:lt2>
        <a:accent1>
          <a:srgbClr val="72B88E"/>
        </a:accent1>
        <a:accent2>
          <a:srgbClr val="C78DD7"/>
        </a:accent2>
        <a:accent3>
          <a:srgbClr val="FFFFFF"/>
        </a:accent3>
        <a:accent4>
          <a:srgbClr val="565682"/>
        </a:accent4>
        <a:accent5>
          <a:srgbClr val="BCD8C6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3598</TotalTime>
  <Words>610</Words>
  <Application>Microsoft Office PowerPoint</Application>
  <PresentationFormat>宽屏</PresentationFormat>
  <Paragraphs>190</Paragraphs>
  <Slides>12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4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30" baseType="lpstr">
      <vt:lpstr>黑体</vt:lpstr>
      <vt:lpstr>华文隶书</vt:lpstr>
      <vt:lpstr>华文新魏</vt:lpstr>
      <vt:lpstr>华文行楷</vt:lpstr>
      <vt:lpstr>微软雅黑</vt:lpstr>
      <vt:lpstr>Agency FB</vt:lpstr>
      <vt:lpstr>Arial</vt:lpstr>
      <vt:lpstr>Calibri</vt:lpstr>
      <vt:lpstr>Franklin Gothic Book</vt:lpstr>
      <vt:lpstr>Franklin Gothic Medium</vt:lpstr>
      <vt:lpstr>Times New Roman</vt:lpstr>
      <vt:lpstr>Verdana</vt:lpstr>
      <vt:lpstr>Wingdings</vt:lpstr>
      <vt:lpstr>2_自定义设计方案</vt:lpstr>
      <vt:lpstr>自定义设计方案</vt:lpstr>
      <vt:lpstr>1_自定义设计方案</vt:lpstr>
      <vt:lpstr>cdb2004c003l</vt:lpstr>
      <vt:lpstr>公式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孙述威</cp:lastModifiedBy>
  <cp:revision>954</cp:revision>
  <dcterms:created xsi:type="dcterms:W3CDTF">2012-09-24T07:17:00Z</dcterms:created>
  <dcterms:modified xsi:type="dcterms:W3CDTF">2022-04-03T00:35:33Z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2052-10.1.0.6393</vt:lpwstr>
  </property>
</Properties>
</file>